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87" r:id="rId4"/>
    <p:sldId id="306" r:id="rId5"/>
    <p:sldId id="307" r:id="rId6"/>
    <p:sldId id="288" r:id="rId7"/>
    <p:sldId id="289" r:id="rId8"/>
    <p:sldId id="308" r:id="rId9"/>
    <p:sldId id="346" r:id="rId10"/>
    <p:sldId id="309" r:id="rId11"/>
    <p:sldId id="290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21" r:id="rId22"/>
    <p:sldId id="320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291" r:id="rId43"/>
    <p:sldId id="292" r:id="rId44"/>
    <p:sldId id="293" r:id="rId45"/>
    <p:sldId id="294" r:id="rId46"/>
    <p:sldId id="295" r:id="rId47"/>
    <p:sldId id="345" r:id="rId48"/>
    <p:sldId id="296" r:id="rId49"/>
    <p:sldId id="303" r:id="rId50"/>
    <p:sldId id="341" r:id="rId51"/>
    <p:sldId id="342" r:id="rId52"/>
    <p:sldId id="343" r:id="rId53"/>
    <p:sldId id="344" r:id="rId54"/>
    <p:sldId id="347" r:id="rId55"/>
    <p:sldId id="298" r:id="rId56"/>
    <p:sldId id="348" r:id="rId57"/>
    <p:sldId id="304" r:id="rId58"/>
    <p:sldId id="350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00" r:id="rId68"/>
    <p:sldId id="360" r:id="rId69"/>
    <p:sldId id="361" r:id="rId70"/>
    <p:sldId id="362" r:id="rId71"/>
    <p:sldId id="301" r:id="rId72"/>
    <p:sldId id="363" r:id="rId73"/>
    <p:sldId id="305" r:id="rId74"/>
    <p:sldId id="26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FF"/>
    <a:srgbClr val="1D208F"/>
    <a:srgbClr val="211E54"/>
    <a:srgbClr val="3D8CA5"/>
    <a:srgbClr val="5F5F5F"/>
    <a:srgbClr val="B2B2B2"/>
    <a:srgbClr val="80808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78D38-03E9-444E-805A-46E757480BA3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20813DB1-42E6-40CB-B82E-14077D2B22A0}">
      <dgm:prSet phldrT="[Texto]" custT="1"/>
      <dgm:spPr>
        <a:xfrm rot="16200000">
          <a:off x="925909" y="-925909"/>
          <a:ext cx="2262981" cy="4114800"/>
        </a:xfrm>
        <a:prstGeom prst="round1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2400" dirty="0" smtClean="0"/>
            <a:t>El creciente uso de los medios tecnológicos en la educación</a:t>
          </a:r>
          <a:endParaRPr lang="es-ES" sz="2400" b="1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gm:t>
    </dgm:pt>
    <dgm:pt modelId="{65D23057-D35B-4C14-82FA-43681DD4AF4C}" type="parTrans" cxnId="{C92C029E-D99A-494B-B358-61BFA18B02C9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050F8224-88D3-40C7-8762-AD556AEA73D1}" type="sibTrans" cxnId="{C92C029E-D99A-494B-B358-61BFA18B02C9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18F012D2-8BA8-457C-B622-F42DC03F883D}">
      <dgm:prSet phldrT="[Texto]" custT="1"/>
      <dgm:spPr>
        <a:xfrm>
          <a:off x="4114800" y="0"/>
          <a:ext cx="4114800" cy="2262981"/>
        </a:xfrm>
        <a:prstGeom prst="round1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800" dirty="0" smtClean="0"/>
            <a:t>Las posibilidades de acceso a los medios tecnológicos era una limitante para el desarrollo de los procesos educativos</a:t>
          </a:r>
          <a:endParaRPr lang="es-ES" sz="1800" b="1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gm:t>
    </dgm:pt>
    <dgm:pt modelId="{C8C43A2D-4618-493E-BA9E-0E8AF4CCF3A1}" type="parTrans" cxnId="{33F5BF16-8254-432A-9332-F138A17D0D07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9A6B69A1-731A-40A1-A972-D2683FA10815}" type="sibTrans" cxnId="{33F5BF16-8254-432A-9332-F138A17D0D07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62562919-2C3A-433A-999A-FDF88D6695B4}">
      <dgm:prSet phldrT="[Texto]" custT="1"/>
      <dgm:spPr>
        <a:xfrm rot="10800000">
          <a:off x="0" y="2262981"/>
          <a:ext cx="4114800" cy="2262981"/>
        </a:xfrm>
        <a:prstGeom prst="round1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800" dirty="0" smtClean="0"/>
            <a:t>El problema en los estudiantes, de la Unidad Educativa de 8vo grado, es la gramática, especialmente en los signos de puntuación</a:t>
          </a:r>
          <a:endParaRPr lang="es-ES" sz="1800" b="1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gm:t>
    </dgm:pt>
    <dgm:pt modelId="{DDC20DF0-7374-4D2D-9441-9CA079F8C64F}" type="parTrans" cxnId="{43F4C9E9-28C4-4C3C-83FB-F4AA4E32AAFE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DC769011-F1DC-4E61-85E7-B081DEAFB12C}" type="sibTrans" cxnId="{43F4C9E9-28C4-4C3C-83FB-F4AA4E32AAFE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18C08BCA-ED75-418F-A573-E82F165DA581}">
      <dgm:prSet phldrT="[Texto]" custT="1"/>
      <dgm:spPr>
        <a:xfrm rot="5400000">
          <a:off x="5040709" y="1337071"/>
          <a:ext cx="2262981" cy="4114800"/>
        </a:xfrm>
        <a:prstGeom prst="round1Rect">
          <a:avLst/>
        </a:prstGeo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800" dirty="0" smtClean="0"/>
            <a:t>La dificultad radica básicamente en una marcada resistencia por los docentes al cambio, y como consecuencia se advierte la escasa utilización de medios tecnológicos para desarrollar sus clases</a:t>
          </a:r>
          <a:endParaRPr lang="es-ES" sz="1800" b="1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gm:t>
    </dgm:pt>
    <dgm:pt modelId="{81828693-1427-410B-A7E0-B2C000FFEE9F}" type="parTrans" cxnId="{14B55520-394C-473B-BBD3-E303680D20E2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A6ACA3E9-3C2F-4799-8522-2EED8A651E9D}" type="sibTrans" cxnId="{14B55520-394C-473B-BBD3-E303680D20E2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B2809541-58E9-4A7E-89A8-9C58C36C27D6}">
      <dgm:prSet phldrT="[Texto]" custT="1"/>
      <dgm:spPr>
        <a:xfrm>
          <a:off x="3186118" y="2090739"/>
          <a:ext cx="1960266" cy="440161"/>
        </a:xfrm>
        <a:prstGeom prst="roundRect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itchFamily="34" charset="0"/>
              <a:ea typeface="+mn-ea"/>
              <a:cs typeface="Arial" pitchFamily="34" charset="0"/>
            </a:rPr>
            <a:t>Situación Actual</a:t>
          </a:r>
          <a:endParaRPr lang="es-E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itchFamily="34" charset="0"/>
            <a:ea typeface="+mn-ea"/>
            <a:cs typeface="Arial" pitchFamily="34" charset="0"/>
          </a:endParaRPr>
        </a:p>
      </dgm:t>
    </dgm:pt>
    <dgm:pt modelId="{C3685EB7-4B4D-407B-9061-9A3D7BBD0611}" type="sibTrans" cxnId="{501EBB53-139E-4637-8DC7-18FAE024C2F8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49197EB1-85F3-4776-884D-D053AF77CC6E}" type="parTrans" cxnId="{501EBB53-139E-4637-8DC7-18FAE024C2F8}">
      <dgm:prSet/>
      <dgm:spPr/>
      <dgm:t>
        <a:bodyPr/>
        <a:lstStyle/>
        <a:p>
          <a:endParaRPr lang="es-ES" sz="2000" b="1">
            <a:latin typeface="Candara" pitchFamily="34" charset="0"/>
            <a:cs typeface="Arial" pitchFamily="34" charset="0"/>
          </a:endParaRPr>
        </a:p>
      </dgm:t>
    </dgm:pt>
    <dgm:pt modelId="{01F3B622-A494-43BC-B378-2B32D561546D}" type="pres">
      <dgm:prSet presAssocID="{7D178D38-03E9-444E-805A-46E757480BA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E98E7085-051E-40FB-9524-D6B65F15B310}" type="pres">
      <dgm:prSet presAssocID="{7D178D38-03E9-444E-805A-46E757480BA3}" presName="matrix" presStyleCnt="0"/>
      <dgm:spPr/>
    </dgm:pt>
    <dgm:pt modelId="{3B1822CB-2FF8-43F2-A501-878932A276B0}" type="pres">
      <dgm:prSet presAssocID="{7D178D38-03E9-444E-805A-46E757480BA3}" presName="tile1" presStyleLbl="node1" presStyleIdx="0" presStyleCnt="4"/>
      <dgm:spPr/>
      <dgm:t>
        <a:bodyPr/>
        <a:lstStyle/>
        <a:p>
          <a:endParaRPr lang="es-ES"/>
        </a:p>
      </dgm:t>
    </dgm:pt>
    <dgm:pt modelId="{B3A087EE-546A-45BA-AD4B-E3BDA99304C5}" type="pres">
      <dgm:prSet presAssocID="{7D178D38-03E9-444E-805A-46E757480B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2E5E1-B8B9-4DD7-AE58-D3365E094E00}" type="pres">
      <dgm:prSet presAssocID="{7D178D38-03E9-444E-805A-46E757480BA3}" presName="tile2" presStyleLbl="node1" presStyleIdx="1" presStyleCnt="4"/>
      <dgm:spPr/>
      <dgm:t>
        <a:bodyPr/>
        <a:lstStyle/>
        <a:p>
          <a:endParaRPr lang="es-ES"/>
        </a:p>
      </dgm:t>
    </dgm:pt>
    <dgm:pt modelId="{D8789D36-0203-4F09-B77E-D31B73EBD90E}" type="pres">
      <dgm:prSet presAssocID="{7D178D38-03E9-444E-805A-46E757480B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15305-7579-4B02-8276-251EA9FC1AE2}" type="pres">
      <dgm:prSet presAssocID="{7D178D38-03E9-444E-805A-46E757480BA3}" presName="tile3" presStyleLbl="node1" presStyleIdx="2" presStyleCnt="4" custLinFactNeighborX="-695"/>
      <dgm:spPr/>
      <dgm:t>
        <a:bodyPr/>
        <a:lstStyle/>
        <a:p>
          <a:endParaRPr lang="es-ES"/>
        </a:p>
      </dgm:t>
    </dgm:pt>
    <dgm:pt modelId="{2F0DE213-2C30-4E0B-9415-B6DE80FED38A}" type="pres">
      <dgm:prSet presAssocID="{7D178D38-03E9-444E-805A-46E757480B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F7F2A-B54F-4469-AAF2-A7A752150781}" type="pres">
      <dgm:prSet presAssocID="{7D178D38-03E9-444E-805A-46E757480BA3}" presName="tile4" presStyleLbl="node1" presStyleIdx="3" presStyleCnt="4"/>
      <dgm:spPr/>
      <dgm:t>
        <a:bodyPr/>
        <a:lstStyle/>
        <a:p>
          <a:endParaRPr lang="es-ES"/>
        </a:p>
      </dgm:t>
    </dgm:pt>
    <dgm:pt modelId="{90C9C3B7-A5CE-4743-AF5B-88B91BD229D7}" type="pres">
      <dgm:prSet presAssocID="{7D178D38-03E9-444E-805A-46E757480B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173CF-D51B-46F1-9008-98787702434A}" type="pres">
      <dgm:prSet presAssocID="{7D178D38-03E9-444E-805A-46E757480BA3}" presName="centerTile" presStyleLbl="fgShp" presStyleIdx="0" presStyleCnt="1" custScaleX="79399" custScaleY="38901" custLinFactNeighborX="2084" custLinFactNeighborY="42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47EBF-227C-4AF2-B8EE-BCFE1D33E3E9}" type="presOf" srcId="{18F012D2-8BA8-457C-B622-F42DC03F883D}" destId="{3EC2E5E1-B8B9-4DD7-AE58-D3365E094E00}" srcOrd="0" destOrd="0" presId="urn:microsoft.com/office/officeart/2005/8/layout/matrix1"/>
    <dgm:cxn modelId="{501EBB53-139E-4637-8DC7-18FAE024C2F8}" srcId="{7D178D38-03E9-444E-805A-46E757480BA3}" destId="{B2809541-58E9-4A7E-89A8-9C58C36C27D6}" srcOrd="0" destOrd="0" parTransId="{49197EB1-85F3-4776-884D-D053AF77CC6E}" sibTransId="{C3685EB7-4B4D-407B-9061-9A3D7BBD0611}"/>
    <dgm:cxn modelId="{74B4CA3D-A2FC-434E-A94C-FAB35CE23DC3}" type="presOf" srcId="{18F012D2-8BA8-457C-B622-F42DC03F883D}" destId="{D8789D36-0203-4F09-B77E-D31B73EBD90E}" srcOrd="1" destOrd="0" presId="urn:microsoft.com/office/officeart/2005/8/layout/matrix1"/>
    <dgm:cxn modelId="{F9D68147-3206-4B66-8206-EF03244A5B70}" type="presOf" srcId="{62562919-2C3A-433A-999A-FDF88D6695B4}" destId="{2F0DE213-2C30-4E0B-9415-B6DE80FED38A}" srcOrd="1" destOrd="0" presId="urn:microsoft.com/office/officeart/2005/8/layout/matrix1"/>
    <dgm:cxn modelId="{C92C029E-D99A-494B-B358-61BFA18B02C9}" srcId="{B2809541-58E9-4A7E-89A8-9C58C36C27D6}" destId="{20813DB1-42E6-40CB-B82E-14077D2B22A0}" srcOrd="0" destOrd="0" parTransId="{65D23057-D35B-4C14-82FA-43681DD4AF4C}" sibTransId="{050F8224-88D3-40C7-8762-AD556AEA73D1}"/>
    <dgm:cxn modelId="{1666E975-7B39-441D-971A-9365B7B0EE2B}" type="presOf" srcId="{62562919-2C3A-433A-999A-FDF88D6695B4}" destId="{FC715305-7579-4B02-8276-251EA9FC1AE2}" srcOrd="0" destOrd="0" presId="urn:microsoft.com/office/officeart/2005/8/layout/matrix1"/>
    <dgm:cxn modelId="{43F4C9E9-28C4-4C3C-83FB-F4AA4E32AAFE}" srcId="{B2809541-58E9-4A7E-89A8-9C58C36C27D6}" destId="{62562919-2C3A-433A-999A-FDF88D6695B4}" srcOrd="2" destOrd="0" parTransId="{DDC20DF0-7374-4D2D-9441-9CA079F8C64F}" sibTransId="{DC769011-F1DC-4E61-85E7-B081DEAFB12C}"/>
    <dgm:cxn modelId="{DCBDACD0-C126-4F5E-A427-C0D28383B663}" type="presOf" srcId="{20813DB1-42E6-40CB-B82E-14077D2B22A0}" destId="{3B1822CB-2FF8-43F2-A501-878932A276B0}" srcOrd="0" destOrd="0" presId="urn:microsoft.com/office/officeart/2005/8/layout/matrix1"/>
    <dgm:cxn modelId="{B75F23E5-ED6E-42DA-8899-CE14963C7F0A}" type="presOf" srcId="{7D178D38-03E9-444E-805A-46E757480BA3}" destId="{01F3B622-A494-43BC-B378-2B32D561546D}" srcOrd="0" destOrd="0" presId="urn:microsoft.com/office/officeart/2005/8/layout/matrix1"/>
    <dgm:cxn modelId="{2190C0B4-5668-40B8-9036-1E3463DF4E2B}" type="presOf" srcId="{18C08BCA-ED75-418F-A573-E82F165DA581}" destId="{D64F7F2A-B54F-4469-AAF2-A7A752150781}" srcOrd="0" destOrd="0" presId="urn:microsoft.com/office/officeart/2005/8/layout/matrix1"/>
    <dgm:cxn modelId="{8D324A6E-16EE-4474-A12E-82999584A6A4}" type="presOf" srcId="{18C08BCA-ED75-418F-A573-E82F165DA581}" destId="{90C9C3B7-A5CE-4743-AF5B-88B91BD229D7}" srcOrd="1" destOrd="0" presId="urn:microsoft.com/office/officeart/2005/8/layout/matrix1"/>
    <dgm:cxn modelId="{C6575002-5A2A-4FE9-8B49-E692FFB4506E}" type="presOf" srcId="{B2809541-58E9-4A7E-89A8-9C58C36C27D6}" destId="{847173CF-D51B-46F1-9008-98787702434A}" srcOrd="0" destOrd="0" presId="urn:microsoft.com/office/officeart/2005/8/layout/matrix1"/>
    <dgm:cxn modelId="{0DACB4E8-6192-4907-9860-22A930F581C7}" type="presOf" srcId="{20813DB1-42E6-40CB-B82E-14077D2B22A0}" destId="{B3A087EE-546A-45BA-AD4B-E3BDA99304C5}" srcOrd="1" destOrd="0" presId="urn:microsoft.com/office/officeart/2005/8/layout/matrix1"/>
    <dgm:cxn modelId="{14B55520-394C-473B-BBD3-E303680D20E2}" srcId="{B2809541-58E9-4A7E-89A8-9C58C36C27D6}" destId="{18C08BCA-ED75-418F-A573-E82F165DA581}" srcOrd="3" destOrd="0" parTransId="{81828693-1427-410B-A7E0-B2C000FFEE9F}" sibTransId="{A6ACA3E9-3C2F-4799-8522-2EED8A651E9D}"/>
    <dgm:cxn modelId="{33F5BF16-8254-432A-9332-F138A17D0D07}" srcId="{B2809541-58E9-4A7E-89A8-9C58C36C27D6}" destId="{18F012D2-8BA8-457C-B622-F42DC03F883D}" srcOrd="1" destOrd="0" parTransId="{C8C43A2D-4618-493E-BA9E-0E8AF4CCF3A1}" sibTransId="{9A6B69A1-731A-40A1-A972-D2683FA10815}"/>
    <dgm:cxn modelId="{5BD58C98-DE64-42A2-9490-57D4377B5B0E}" type="presParOf" srcId="{01F3B622-A494-43BC-B378-2B32D561546D}" destId="{E98E7085-051E-40FB-9524-D6B65F15B310}" srcOrd="0" destOrd="0" presId="urn:microsoft.com/office/officeart/2005/8/layout/matrix1"/>
    <dgm:cxn modelId="{18B234D2-9FBB-4DEC-B9E5-19E999C711F8}" type="presParOf" srcId="{E98E7085-051E-40FB-9524-D6B65F15B310}" destId="{3B1822CB-2FF8-43F2-A501-878932A276B0}" srcOrd="0" destOrd="0" presId="urn:microsoft.com/office/officeart/2005/8/layout/matrix1"/>
    <dgm:cxn modelId="{1701F80B-C443-43E1-AED9-B0ECF2AC91D3}" type="presParOf" srcId="{E98E7085-051E-40FB-9524-D6B65F15B310}" destId="{B3A087EE-546A-45BA-AD4B-E3BDA99304C5}" srcOrd="1" destOrd="0" presId="urn:microsoft.com/office/officeart/2005/8/layout/matrix1"/>
    <dgm:cxn modelId="{3BEB3F52-81FA-4283-82E3-05540DFE8ABC}" type="presParOf" srcId="{E98E7085-051E-40FB-9524-D6B65F15B310}" destId="{3EC2E5E1-B8B9-4DD7-AE58-D3365E094E00}" srcOrd="2" destOrd="0" presId="urn:microsoft.com/office/officeart/2005/8/layout/matrix1"/>
    <dgm:cxn modelId="{3427057D-95C2-4C97-BA70-B71AFC6E4F78}" type="presParOf" srcId="{E98E7085-051E-40FB-9524-D6B65F15B310}" destId="{D8789D36-0203-4F09-B77E-D31B73EBD90E}" srcOrd="3" destOrd="0" presId="urn:microsoft.com/office/officeart/2005/8/layout/matrix1"/>
    <dgm:cxn modelId="{BDE485C2-0571-40AA-BC2E-1B8D46CB0850}" type="presParOf" srcId="{E98E7085-051E-40FB-9524-D6B65F15B310}" destId="{FC715305-7579-4B02-8276-251EA9FC1AE2}" srcOrd="4" destOrd="0" presId="urn:microsoft.com/office/officeart/2005/8/layout/matrix1"/>
    <dgm:cxn modelId="{4C176849-35BE-4552-8FE2-1AA8753848F4}" type="presParOf" srcId="{E98E7085-051E-40FB-9524-D6B65F15B310}" destId="{2F0DE213-2C30-4E0B-9415-B6DE80FED38A}" srcOrd="5" destOrd="0" presId="urn:microsoft.com/office/officeart/2005/8/layout/matrix1"/>
    <dgm:cxn modelId="{0C2D3C07-0959-4ED1-8475-538A9458D37F}" type="presParOf" srcId="{E98E7085-051E-40FB-9524-D6B65F15B310}" destId="{D64F7F2A-B54F-4469-AAF2-A7A752150781}" srcOrd="6" destOrd="0" presId="urn:microsoft.com/office/officeart/2005/8/layout/matrix1"/>
    <dgm:cxn modelId="{0B332796-9AB0-46D4-A942-6C4A159A8204}" type="presParOf" srcId="{E98E7085-051E-40FB-9524-D6B65F15B310}" destId="{90C9C3B7-A5CE-4743-AF5B-88B91BD229D7}" srcOrd="7" destOrd="0" presId="urn:microsoft.com/office/officeart/2005/8/layout/matrix1"/>
    <dgm:cxn modelId="{A173A268-68E3-484B-958C-616DBA40678F}" type="presParOf" srcId="{01F3B622-A494-43BC-B378-2B32D561546D}" destId="{847173CF-D51B-46F1-9008-9878770243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8D694-3012-4F84-A760-AC6F4A1611A7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74D400DD-DFC2-4979-BAAA-F7DEF6C18605}">
      <dgm:prSet phldrT="[Texto]" custT="1"/>
      <dgm:spPr>
        <a:xfrm>
          <a:off x="0" y="188840"/>
          <a:ext cx="8229600" cy="1883700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_tradnl" sz="2800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La carencia de documentos didácticos en cuanto al uso de los signos de puntuación; desconoce la eficacia del recurso audiovisual en esta temática.</a:t>
          </a:r>
          <a:endParaRPr lang="es-ES" sz="28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0CBE16C7-E828-4E21-AB05-617D9D762193}" type="parTrans" cxnId="{02ACABF7-4494-4B54-B81C-AF6735917D0D}">
      <dgm:prSet/>
      <dgm:spPr/>
      <dgm:t>
        <a:bodyPr/>
        <a:lstStyle/>
        <a:p>
          <a:endParaRPr lang="es-ES"/>
        </a:p>
      </dgm:t>
    </dgm:pt>
    <dgm:pt modelId="{6E19A378-C66A-4DCC-B976-496258B0DB23}" type="sibTrans" cxnId="{02ACABF7-4494-4B54-B81C-AF6735917D0D}">
      <dgm:prSet/>
      <dgm:spPr/>
      <dgm:t>
        <a:bodyPr/>
        <a:lstStyle/>
        <a:p>
          <a:endParaRPr lang="es-ES"/>
        </a:p>
      </dgm:t>
    </dgm:pt>
    <dgm:pt modelId="{3D63775E-C373-4398-83CC-C0E2D8419546}">
      <dgm:prSet phldrT="[Texto]"/>
      <dgm:spPr>
        <a:xfrm>
          <a:off x="0" y="2072541"/>
          <a:ext cx="8229600" cy="380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542DF7BE-83B0-464F-B515-405281D6B114}" type="parTrans" cxnId="{723758F3-CDDF-471B-8F40-69B322AA774D}">
      <dgm:prSet/>
      <dgm:spPr/>
      <dgm:t>
        <a:bodyPr/>
        <a:lstStyle/>
        <a:p>
          <a:endParaRPr lang="es-ES"/>
        </a:p>
      </dgm:t>
    </dgm:pt>
    <dgm:pt modelId="{1151F907-E23B-45C1-8F76-C88A9578DD05}" type="sibTrans" cxnId="{723758F3-CDDF-471B-8F40-69B322AA774D}">
      <dgm:prSet/>
      <dgm:spPr/>
      <dgm:t>
        <a:bodyPr/>
        <a:lstStyle/>
        <a:p>
          <a:endParaRPr lang="es-ES"/>
        </a:p>
      </dgm:t>
    </dgm:pt>
    <dgm:pt modelId="{77A450BC-36FE-4F4A-B1CD-366BF37DFBD7}">
      <dgm:prSet phldrT="[Texto]" custT="1"/>
      <dgm:spPr>
        <a:xfrm>
          <a:off x="0" y="2453421"/>
          <a:ext cx="8229600" cy="1883700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_tradnl" sz="2400" dirty="0" smtClean="0"/>
            <a:t>El presente trabajo de investigación pretende dar respuesta a la creciente necesidad de mejorar la gramática y la importancia decisiva de los signos de puntuación en la cohesión de textos.</a:t>
          </a:r>
          <a:endParaRPr lang="es-ES" sz="24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93DE26E7-5AE1-4D1C-A330-A6E69A093BB1}" type="parTrans" cxnId="{EB04EEEE-B38E-475D-B8A5-1897F3D6B871}">
      <dgm:prSet/>
      <dgm:spPr/>
      <dgm:t>
        <a:bodyPr/>
        <a:lstStyle/>
        <a:p>
          <a:endParaRPr lang="es-ES"/>
        </a:p>
      </dgm:t>
    </dgm:pt>
    <dgm:pt modelId="{DB808085-FBC4-45A2-96FC-3F468031227E}" type="sibTrans" cxnId="{EB04EEEE-B38E-475D-B8A5-1897F3D6B871}">
      <dgm:prSet/>
      <dgm:spPr/>
      <dgm:t>
        <a:bodyPr/>
        <a:lstStyle/>
        <a:p>
          <a:endParaRPr lang="es-ES"/>
        </a:p>
      </dgm:t>
    </dgm:pt>
    <dgm:pt modelId="{098A1F05-59F0-420D-9454-1A0D81A5F726}" type="pres">
      <dgm:prSet presAssocID="{D2F8D694-3012-4F84-A760-AC6F4A161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7950E0BD-AE87-4FDC-9CD3-3D92F14C7BB3}" type="pres">
      <dgm:prSet presAssocID="{74D400DD-DFC2-4979-BAAA-F7DEF6C186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3DCA7-AEBD-4D59-999A-12A85742BAEE}" type="pres">
      <dgm:prSet presAssocID="{74D400DD-DFC2-4979-BAAA-F7DEF6C186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D58926B-FA9D-424D-AC7F-7DD89E72C2AF}" type="pres">
      <dgm:prSet presAssocID="{77A450BC-36FE-4F4A-B1CD-366BF37DFB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3758F3-CDDF-471B-8F40-69B322AA774D}" srcId="{74D400DD-DFC2-4979-BAAA-F7DEF6C18605}" destId="{3D63775E-C373-4398-83CC-C0E2D8419546}" srcOrd="0" destOrd="0" parTransId="{542DF7BE-83B0-464F-B515-405281D6B114}" sibTransId="{1151F907-E23B-45C1-8F76-C88A9578DD05}"/>
    <dgm:cxn modelId="{6C8C7411-CC96-4AA2-8E89-95B4DF6F3003}" type="presOf" srcId="{D2F8D694-3012-4F84-A760-AC6F4A1611A7}" destId="{098A1F05-59F0-420D-9454-1A0D81A5F726}" srcOrd="0" destOrd="0" presId="urn:microsoft.com/office/officeart/2005/8/layout/vList2"/>
    <dgm:cxn modelId="{25EB8F63-F7FB-4308-8E14-4BE0CC45B7E0}" type="presOf" srcId="{74D400DD-DFC2-4979-BAAA-F7DEF6C18605}" destId="{7950E0BD-AE87-4FDC-9CD3-3D92F14C7BB3}" srcOrd="0" destOrd="0" presId="urn:microsoft.com/office/officeart/2005/8/layout/vList2"/>
    <dgm:cxn modelId="{465C93EE-8627-4C93-8048-253EC31AAED4}" type="presOf" srcId="{3D63775E-C373-4398-83CC-C0E2D8419546}" destId="{6F83DCA7-AEBD-4D59-999A-12A85742BAEE}" srcOrd="0" destOrd="0" presId="urn:microsoft.com/office/officeart/2005/8/layout/vList2"/>
    <dgm:cxn modelId="{02ACABF7-4494-4B54-B81C-AF6735917D0D}" srcId="{D2F8D694-3012-4F84-A760-AC6F4A1611A7}" destId="{74D400DD-DFC2-4979-BAAA-F7DEF6C18605}" srcOrd="0" destOrd="0" parTransId="{0CBE16C7-E828-4E21-AB05-617D9D762193}" sibTransId="{6E19A378-C66A-4DCC-B976-496258B0DB23}"/>
    <dgm:cxn modelId="{646AFDAA-5CC8-4032-B8EB-6E36C10609A2}" type="presOf" srcId="{77A450BC-36FE-4F4A-B1CD-366BF37DFBD7}" destId="{BD58926B-FA9D-424D-AC7F-7DD89E72C2AF}" srcOrd="0" destOrd="0" presId="urn:microsoft.com/office/officeart/2005/8/layout/vList2"/>
    <dgm:cxn modelId="{EB04EEEE-B38E-475D-B8A5-1897F3D6B871}" srcId="{D2F8D694-3012-4F84-A760-AC6F4A1611A7}" destId="{77A450BC-36FE-4F4A-B1CD-366BF37DFBD7}" srcOrd="1" destOrd="0" parTransId="{93DE26E7-5AE1-4D1C-A330-A6E69A093BB1}" sibTransId="{DB808085-FBC4-45A2-96FC-3F468031227E}"/>
    <dgm:cxn modelId="{1E9B5B69-FBC6-4AEC-A85F-54D606BEEFD0}" type="presParOf" srcId="{098A1F05-59F0-420D-9454-1A0D81A5F726}" destId="{7950E0BD-AE87-4FDC-9CD3-3D92F14C7BB3}" srcOrd="0" destOrd="0" presId="urn:microsoft.com/office/officeart/2005/8/layout/vList2"/>
    <dgm:cxn modelId="{FC4F7308-5B49-40E3-9DBB-9F3974241AF3}" type="presParOf" srcId="{098A1F05-59F0-420D-9454-1A0D81A5F726}" destId="{6F83DCA7-AEBD-4D59-999A-12A85742BAEE}" srcOrd="1" destOrd="0" presId="urn:microsoft.com/office/officeart/2005/8/layout/vList2"/>
    <dgm:cxn modelId="{2523432C-80D5-49D3-B9E5-B1BD078A3EA7}" type="presParOf" srcId="{098A1F05-59F0-420D-9454-1A0D81A5F726}" destId="{BD58926B-FA9D-424D-AC7F-7DD89E72C2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420A2-7979-4600-B869-832F1D083D76}" type="doc">
      <dgm:prSet loTypeId="urn:microsoft.com/office/officeart/2005/8/layout/list1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S"/>
        </a:p>
      </dgm:t>
    </dgm:pt>
    <dgm:pt modelId="{89E5C07C-F37C-490C-A060-676E518BBF25}">
      <dgm:prSet phldrT="[Texto]" custT="1"/>
      <dgm:spPr>
        <a:xfrm>
          <a:off x="420054" y="1624"/>
          <a:ext cx="5880756" cy="1023066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_tradnl" sz="1800" b="1" dirty="0" smtClean="0">
              <a:latin typeface="Candara" panose="020E0502030303020204" pitchFamily="34" charset="0"/>
            </a:rPr>
            <a:t>La importancia de este material didáctico, radica fundamentalmente en la necesidad de utilizar las nuevas tecnologías en el ámbito educativo.</a:t>
          </a:r>
          <a:endParaRPr lang="es-ES" sz="1800" b="1" strike="noStrike" dirty="0">
            <a:solidFill>
              <a:sysClr val="window" lastClr="FFFFFF"/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gm:t>
    </dgm:pt>
    <dgm:pt modelId="{AD762C70-622A-4CE0-9298-BF6C68AFADB3}" type="parTrans" cxnId="{A526936A-DDD8-4134-AC60-09E7C7429009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67F2F86E-3987-4B55-8410-83B3CEA77987}" type="sibTrans" cxnId="{A526936A-DDD8-4134-AC60-09E7C7429009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6F820E05-83CE-47A2-9507-742F10814290}">
      <dgm:prSet phldrT="[Texto]" custT="1"/>
      <dgm:spPr>
        <a:xfrm>
          <a:off x="408359" y="1537456"/>
          <a:ext cx="5761670" cy="1026696"/>
        </a:xfrm>
        <a:prstGeom prst="round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_tradnl" sz="1800" dirty="0" smtClean="0"/>
            <a:t>Para que el sistema educativo camine a la par de los continuos cambios del siglo XXI se debe modificar dos aspectos fundamentales: el primero, moldear los recursos tecnológicos y, segundo, capacitar a estudiantes para que se pueda tener una asimilación óptima de la utilización de estos medios.</a:t>
          </a:r>
          <a:endParaRPr lang="es-ES" sz="1800" b="1" strike="noStrike" dirty="0">
            <a:solidFill>
              <a:sysClr val="window" lastClr="FFFFFF"/>
            </a:solidFill>
            <a:effectLst/>
            <a:latin typeface="Candara"/>
            <a:ea typeface="+mn-ea"/>
            <a:cs typeface="+mn-cs"/>
          </a:endParaRPr>
        </a:p>
      </dgm:t>
    </dgm:pt>
    <dgm:pt modelId="{5F60F2CF-D790-4B4E-9EB8-5EB9996FBA1D}" type="parTrans" cxnId="{0BE5B67F-7843-4668-8CE2-9424F6D3E39E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C48F4989-3A13-4C40-8412-0AE4542C0242}" type="sibTrans" cxnId="{0BE5B67F-7843-4668-8CE2-9424F6D3E39E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20F7015A-5A5A-4288-895A-504E276A8050}">
      <dgm:prSet phldrT="[Texto]" custT="1"/>
      <dgm:spPr>
        <a:xfrm>
          <a:off x="481285" y="3254349"/>
          <a:ext cx="6354098" cy="908899"/>
        </a:xfrm>
        <a:prstGeom prst="round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ES_tradnl" sz="1800" dirty="0" smtClean="0"/>
            <a:t>La utilización de los signos de puntuación se utiliza en toda elaboración de textos, oraciones o hasta simples cartas, pues el hecho de utilizar un punto o coma en uno u otro lugar de una oración podría cambiar el sentido de la ésta.</a:t>
          </a:r>
          <a:endParaRPr lang="es-ES" sz="1800" b="1" strike="noStrike" dirty="0">
            <a:solidFill>
              <a:sysClr val="window" lastClr="FFFFFF"/>
            </a:solidFill>
            <a:effectLst/>
            <a:latin typeface="Candara"/>
            <a:ea typeface="+mn-ea"/>
            <a:cs typeface="+mn-cs"/>
          </a:endParaRPr>
        </a:p>
      </dgm:t>
    </dgm:pt>
    <dgm:pt modelId="{0213A2C1-FE0B-4174-991B-F116BB2AE86B}" type="parTrans" cxnId="{031757A6-7B43-4B3C-89AA-EED1CAA72023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73F81B7F-FF53-4402-B59F-DA49BBDEF065}" type="sibTrans" cxnId="{031757A6-7B43-4B3C-89AA-EED1CAA72023}">
      <dgm:prSet/>
      <dgm:spPr/>
      <dgm:t>
        <a:bodyPr/>
        <a:lstStyle/>
        <a:p>
          <a:pPr algn="just"/>
          <a:endParaRPr lang="es-ES" sz="4800" b="1" strike="noStrike">
            <a:effectLst/>
          </a:endParaRPr>
        </a:p>
      </dgm:t>
    </dgm:pt>
    <dgm:pt modelId="{50D37B3C-C6C2-41BD-B015-1BBDC787BDD0}" type="pres">
      <dgm:prSet presAssocID="{3C6420A2-7979-4600-B869-832F1D083D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D5983FF-9EF4-4C80-A91A-86384FBB7E2A}" type="pres">
      <dgm:prSet presAssocID="{89E5C07C-F37C-490C-A060-676E518BBF25}" presName="parentLin" presStyleCnt="0"/>
      <dgm:spPr/>
    </dgm:pt>
    <dgm:pt modelId="{FD9CD002-EB9D-4621-866E-681222ABC1A8}" type="pres">
      <dgm:prSet presAssocID="{89E5C07C-F37C-490C-A060-676E518BBF25}" presName="parentLeftMargin" presStyleLbl="node1" presStyleIdx="0" presStyleCnt="3"/>
      <dgm:spPr/>
      <dgm:t>
        <a:bodyPr/>
        <a:lstStyle/>
        <a:p>
          <a:endParaRPr lang="es-BO"/>
        </a:p>
      </dgm:t>
    </dgm:pt>
    <dgm:pt modelId="{DD8800A1-D86F-49D9-950D-847B3D9D9C5C}" type="pres">
      <dgm:prSet presAssocID="{89E5C07C-F37C-490C-A060-676E518BBF25}" presName="parentText" presStyleLbl="node1" presStyleIdx="0" presStyleCnt="3" custScaleX="101573" custScaleY="898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034212-B068-42C0-A799-1A061072B993}" type="pres">
      <dgm:prSet presAssocID="{89E5C07C-F37C-490C-A060-676E518BBF25}" presName="negativeSpace" presStyleCnt="0"/>
      <dgm:spPr/>
    </dgm:pt>
    <dgm:pt modelId="{88A01C6D-9217-4274-98FC-A279BECA6476}" type="pres">
      <dgm:prSet presAssocID="{89E5C07C-F37C-490C-A060-676E518BBF25}" presName="childText" presStyleLbl="conFgAcc1" presStyleIdx="0" presStyleCnt="3" custScaleY="81447">
        <dgm:presLayoutVars>
          <dgm:bulletEnabled val="1"/>
        </dgm:presLayoutVars>
      </dgm:prSet>
      <dgm:spPr>
        <a:xfrm>
          <a:off x="0" y="390011"/>
          <a:ext cx="8401080" cy="882559"/>
        </a:xfrm>
        <a:prstGeom prst="rect">
          <a:avLst/>
        </a:prstGeom>
        <a:noFill/>
        <a:ln w="55000" cap="flat" cmpd="thickThin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s-BO"/>
        </a:p>
      </dgm:t>
    </dgm:pt>
    <dgm:pt modelId="{91DE7897-0491-4DAC-B589-3A1B4CF713E2}" type="pres">
      <dgm:prSet presAssocID="{67F2F86E-3987-4B55-8410-83B3CEA77987}" presName="spaceBetweenRectangles" presStyleCnt="0"/>
      <dgm:spPr/>
    </dgm:pt>
    <dgm:pt modelId="{49EA8B3C-6805-4EFB-A2D2-A8D86CE71EC2}" type="pres">
      <dgm:prSet presAssocID="{6F820E05-83CE-47A2-9507-742F10814290}" presName="parentLin" presStyleCnt="0"/>
      <dgm:spPr/>
    </dgm:pt>
    <dgm:pt modelId="{2B083A0F-4BE2-436B-ACF0-55E863BDDDFE}" type="pres">
      <dgm:prSet presAssocID="{6F820E05-83CE-47A2-9507-742F10814290}" presName="parentLeftMargin" presStyleLbl="node1" presStyleIdx="0" presStyleCnt="3"/>
      <dgm:spPr/>
      <dgm:t>
        <a:bodyPr/>
        <a:lstStyle/>
        <a:p>
          <a:endParaRPr lang="es-BO"/>
        </a:p>
      </dgm:t>
    </dgm:pt>
    <dgm:pt modelId="{BF10DC5F-18F6-40EF-BCCF-A43BBBA4D68C}" type="pres">
      <dgm:prSet presAssocID="{6F820E05-83CE-47A2-9507-742F10814290}" presName="parentText" presStyleLbl="node1" presStyleIdx="1" presStyleCnt="3" custScaleX="116240" custScaleY="178342" custLinFactNeighborX="-2784" custLinFactNeighborY="25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919BFA-0CC5-46BB-8F2F-2C5C845258C4}" type="pres">
      <dgm:prSet presAssocID="{6F820E05-83CE-47A2-9507-742F10814290}" presName="negativeSpace" presStyleCnt="0"/>
      <dgm:spPr/>
    </dgm:pt>
    <dgm:pt modelId="{A0288C75-4A36-4003-B94A-BAC8CE66C09A}" type="pres">
      <dgm:prSet presAssocID="{6F820E05-83CE-47A2-9507-742F10814290}" presName="childText" presStyleLbl="conFgAcc1" presStyleIdx="1" presStyleCnt="3">
        <dgm:presLayoutVars>
          <dgm:bulletEnabled val="1"/>
        </dgm:presLayoutVars>
      </dgm:prSet>
      <dgm:spPr>
        <a:xfrm>
          <a:off x="0" y="1896787"/>
          <a:ext cx="8401080" cy="1083600"/>
        </a:xfrm>
        <a:prstGeom prst="rect">
          <a:avLst/>
        </a:prstGeom>
        <a:noFill/>
        <a:ln w="55000" cap="flat" cmpd="thickThin" algn="ctr">
          <a:solidFill>
            <a:srgbClr val="FFC000"/>
          </a:solidFill>
          <a:prstDash val="solid"/>
        </a:ln>
        <a:effectLst/>
      </dgm:spPr>
      <dgm:t>
        <a:bodyPr/>
        <a:lstStyle/>
        <a:p>
          <a:endParaRPr lang="es-BO"/>
        </a:p>
      </dgm:t>
    </dgm:pt>
    <dgm:pt modelId="{44D0B670-4A38-407A-A73C-4CCD610BA589}" type="pres">
      <dgm:prSet presAssocID="{C48F4989-3A13-4C40-8412-0AE4542C0242}" presName="spaceBetweenRectangles" presStyleCnt="0"/>
      <dgm:spPr/>
    </dgm:pt>
    <dgm:pt modelId="{FF6E34E1-010D-40DD-8CF0-414E281AF512}" type="pres">
      <dgm:prSet presAssocID="{20F7015A-5A5A-4288-895A-504E276A8050}" presName="parentLin" presStyleCnt="0"/>
      <dgm:spPr/>
    </dgm:pt>
    <dgm:pt modelId="{DDD63C50-41F6-45BC-A6A9-BBD3AF6B836E}" type="pres">
      <dgm:prSet presAssocID="{20F7015A-5A5A-4288-895A-504E276A8050}" presName="parentLeftMargin" presStyleLbl="node1" presStyleIdx="1" presStyleCnt="3"/>
      <dgm:spPr/>
      <dgm:t>
        <a:bodyPr/>
        <a:lstStyle/>
        <a:p>
          <a:endParaRPr lang="es-BO"/>
        </a:p>
      </dgm:t>
    </dgm:pt>
    <dgm:pt modelId="{141A9A20-4F79-4233-8B5E-49BD2E1D7BE8}" type="pres">
      <dgm:prSet presAssocID="{20F7015A-5A5A-4288-895A-504E276A8050}" presName="parentText" presStyleLbl="node1" presStyleIdx="2" presStyleCnt="3" custScaleX="115930" custScaleY="127201" custLinFactNeighborX="14577" custLinFactNeighborY="32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AE2D2-E591-4F38-91A9-DE5082CA8C06}" type="pres">
      <dgm:prSet presAssocID="{20F7015A-5A5A-4288-895A-504E276A8050}" presName="negativeSpace" presStyleCnt="0"/>
      <dgm:spPr/>
    </dgm:pt>
    <dgm:pt modelId="{B6638904-930F-4048-9A52-AE1D11485A9C}" type="pres">
      <dgm:prSet presAssocID="{20F7015A-5A5A-4288-895A-504E276A8050}" presName="childText" presStyleLbl="conFgAcc1" presStyleIdx="2" presStyleCnt="3">
        <dgm:presLayoutVars>
          <dgm:bulletEnabled val="1"/>
        </dgm:presLayoutVars>
      </dgm:prSet>
      <dgm:spPr>
        <a:xfrm>
          <a:off x="0" y="3486807"/>
          <a:ext cx="8401080" cy="1083600"/>
        </a:xfrm>
        <a:prstGeom prst="rect">
          <a:avLst/>
        </a:prstGeom>
        <a:noFill/>
        <a:ln w="55000" cap="flat" cmpd="thickThin" algn="ctr">
          <a:solidFill>
            <a:srgbClr val="FFC000"/>
          </a:solidFill>
          <a:prstDash val="solid"/>
        </a:ln>
        <a:effectLst/>
      </dgm:spPr>
      <dgm:t>
        <a:bodyPr/>
        <a:lstStyle/>
        <a:p>
          <a:endParaRPr lang="es-BO"/>
        </a:p>
      </dgm:t>
    </dgm:pt>
  </dgm:ptLst>
  <dgm:cxnLst>
    <dgm:cxn modelId="{881A21BF-D480-4FC8-BEB9-5E1CA0AEF19E}" type="presOf" srcId="{6F820E05-83CE-47A2-9507-742F10814290}" destId="{BF10DC5F-18F6-40EF-BCCF-A43BBBA4D68C}" srcOrd="1" destOrd="0" presId="urn:microsoft.com/office/officeart/2005/8/layout/list1"/>
    <dgm:cxn modelId="{F3EB8D7E-970A-4732-AADA-95723D6F81A8}" type="presOf" srcId="{20F7015A-5A5A-4288-895A-504E276A8050}" destId="{141A9A20-4F79-4233-8B5E-49BD2E1D7BE8}" srcOrd="1" destOrd="0" presId="urn:microsoft.com/office/officeart/2005/8/layout/list1"/>
    <dgm:cxn modelId="{9AD47265-27BB-46FB-AA5F-426C458321C1}" type="presOf" srcId="{89E5C07C-F37C-490C-A060-676E518BBF25}" destId="{FD9CD002-EB9D-4621-866E-681222ABC1A8}" srcOrd="0" destOrd="0" presId="urn:microsoft.com/office/officeart/2005/8/layout/list1"/>
    <dgm:cxn modelId="{311CE596-0420-463E-8B67-B7B21B550016}" type="presOf" srcId="{6F820E05-83CE-47A2-9507-742F10814290}" destId="{2B083A0F-4BE2-436B-ACF0-55E863BDDDFE}" srcOrd="0" destOrd="0" presId="urn:microsoft.com/office/officeart/2005/8/layout/list1"/>
    <dgm:cxn modelId="{031757A6-7B43-4B3C-89AA-EED1CAA72023}" srcId="{3C6420A2-7979-4600-B869-832F1D083D76}" destId="{20F7015A-5A5A-4288-895A-504E276A8050}" srcOrd="2" destOrd="0" parTransId="{0213A2C1-FE0B-4174-991B-F116BB2AE86B}" sibTransId="{73F81B7F-FF53-4402-B59F-DA49BBDEF065}"/>
    <dgm:cxn modelId="{A526936A-DDD8-4134-AC60-09E7C7429009}" srcId="{3C6420A2-7979-4600-B869-832F1D083D76}" destId="{89E5C07C-F37C-490C-A060-676E518BBF25}" srcOrd="0" destOrd="0" parTransId="{AD762C70-622A-4CE0-9298-BF6C68AFADB3}" sibTransId="{67F2F86E-3987-4B55-8410-83B3CEA77987}"/>
    <dgm:cxn modelId="{D3EF3587-6C7A-43F7-9A3C-2463F0249A23}" type="presOf" srcId="{89E5C07C-F37C-490C-A060-676E518BBF25}" destId="{DD8800A1-D86F-49D9-950D-847B3D9D9C5C}" srcOrd="1" destOrd="0" presId="urn:microsoft.com/office/officeart/2005/8/layout/list1"/>
    <dgm:cxn modelId="{0BE5B67F-7843-4668-8CE2-9424F6D3E39E}" srcId="{3C6420A2-7979-4600-B869-832F1D083D76}" destId="{6F820E05-83CE-47A2-9507-742F10814290}" srcOrd="1" destOrd="0" parTransId="{5F60F2CF-D790-4B4E-9EB8-5EB9996FBA1D}" sibTransId="{C48F4989-3A13-4C40-8412-0AE4542C0242}"/>
    <dgm:cxn modelId="{9785E7E2-2926-4EBA-ACFD-78BEDF200DE3}" type="presOf" srcId="{3C6420A2-7979-4600-B869-832F1D083D76}" destId="{50D37B3C-C6C2-41BD-B015-1BBDC787BDD0}" srcOrd="0" destOrd="0" presId="urn:microsoft.com/office/officeart/2005/8/layout/list1"/>
    <dgm:cxn modelId="{9CC4113C-5708-4B79-AF74-E1A46CBF2351}" type="presOf" srcId="{20F7015A-5A5A-4288-895A-504E276A8050}" destId="{DDD63C50-41F6-45BC-A6A9-BBD3AF6B836E}" srcOrd="0" destOrd="0" presId="urn:microsoft.com/office/officeart/2005/8/layout/list1"/>
    <dgm:cxn modelId="{69468BC8-4F77-4418-87AF-CD38C802D831}" type="presParOf" srcId="{50D37B3C-C6C2-41BD-B015-1BBDC787BDD0}" destId="{1D5983FF-9EF4-4C80-A91A-86384FBB7E2A}" srcOrd="0" destOrd="0" presId="urn:microsoft.com/office/officeart/2005/8/layout/list1"/>
    <dgm:cxn modelId="{21DF505E-CED3-41DF-AE0D-A1DECF6C2D7E}" type="presParOf" srcId="{1D5983FF-9EF4-4C80-A91A-86384FBB7E2A}" destId="{FD9CD002-EB9D-4621-866E-681222ABC1A8}" srcOrd="0" destOrd="0" presId="urn:microsoft.com/office/officeart/2005/8/layout/list1"/>
    <dgm:cxn modelId="{EA14DE99-3BED-486C-981E-B4C80D37B2C0}" type="presParOf" srcId="{1D5983FF-9EF4-4C80-A91A-86384FBB7E2A}" destId="{DD8800A1-D86F-49D9-950D-847B3D9D9C5C}" srcOrd="1" destOrd="0" presId="urn:microsoft.com/office/officeart/2005/8/layout/list1"/>
    <dgm:cxn modelId="{273F19FA-55C5-4852-92E7-F5BC3A5D29FA}" type="presParOf" srcId="{50D37B3C-C6C2-41BD-B015-1BBDC787BDD0}" destId="{B9034212-B068-42C0-A799-1A061072B993}" srcOrd="1" destOrd="0" presId="urn:microsoft.com/office/officeart/2005/8/layout/list1"/>
    <dgm:cxn modelId="{2B51AF56-0DF5-40E2-B02F-98C29BF80070}" type="presParOf" srcId="{50D37B3C-C6C2-41BD-B015-1BBDC787BDD0}" destId="{88A01C6D-9217-4274-98FC-A279BECA6476}" srcOrd="2" destOrd="0" presId="urn:microsoft.com/office/officeart/2005/8/layout/list1"/>
    <dgm:cxn modelId="{5C305015-5DBC-4636-B84B-71F96CBBEC3B}" type="presParOf" srcId="{50D37B3C-C6C2-41BD-B015-1BBDC787BDD0}" destId="{91DE7897-0491-4DAC-B589-3A1B4CF713E2}" srcOrd="3" destOrd="0" presId="urn:microsoft.com/office/officeart/2005/8/layout/list1"/>
    <dgm:cxn modelId="{92103DCB-3DF3-42F4-818F-A0F2FECDD664}" type="presParOf" srcId="{50D37B3C-C6C2-41BD-B015-1BBDC787BDD0}" destId="{49EA8B3C-6805-4EFB-A2D2-A8D86CE71EC2}" srcOrd="4" destOrd="0" presId="urn:microsoft.com/office/officeart/2005/8/layout/list1"/>
    <dgm:cxn modelId="{2C7C9EF8-841C-4AFC-817D-3D23A091B2E9}" type="presParOf" srcId="{49EA8B3C-6805-4EFB-A2D2-A8D86CE71EC2}" destId="{2B083A0F-4BE2-436B-ACF0-55E863BDDDFE}" srcOrd="0" destOrd="0" presId="urn:microsoft.com/office/officeart/2005/8/layout/list1"/>
    <dgm:cxn modelId="{31EE43EB-45F9-4978-A2CC-7EAFD0A04D4B}" type="presParOf" srcId="{49EA8B3C-6805-4EFB-A2D2-A8D86CE71EC2}" destId="{BF10DC5F-18F6-40EF-BCCF-A43BBBA4D68C}" srcOrd="1" destOrd="0" presId="urn:microsoft.com/office/officeart/2005/8/layout/list1"/>
    <dgm:cxn modelId="{864785B2-AC2B-4C38-85C2-8B65224049BA}" type="presParOf" srcId="{50D37B3C-C6C2-41BD-B015-1BBDC787BDD0}" destId="{F1919BFA-0CC5-46BB-8F2F-2C5C845258C4}" srcOrd="5" destOrd="0" presId="urn:microsoft.com/office/officeart/2005/8/layout/list1"/>
    <dgm:cxn modelId="{5E822352-4D49-4D42-A32F-D867C2D4B020}" type="presParOf" srcId="{50D37B3C-C6C2-41BD-B015-1BBDC787BDD0}" destId="{A0288C75-4A36-4003-B94A-BAC8CE66C09A}" srcOrd="6" destOrd="0" presId="urn:microsoft.com/office/officeart/2005/8/layout/list1"/>
    <dgm:cxn modelId="{5D522822-85BE-4BA6-B39B-7A4347022A48}" type="presParOf" srcId="{50D37B3C-C6C2-41BD-B015-1BBDC787BDD0}" destId="{44D0B670-4A38-407A-A73C-4CCD610BA589}" srcOrd="7" destOrd="0" presId="urn:microsoft.com/office/officeart/2005/8/layout/list1"/>
    <dgm:cxn modelId="{0150B3CB-BE3B-4F80-8EF7-2AD273269B85}" type="presParOf" srcId="{50D37B3C-C6C2-41BD-B015-1BBDC787BDD0}" destId="{FF6E34E1-010D-40DD-8CF0-414E281AF512}" srcOrd="8" destOrd="0" presId="urn:microsoft.com/office/officeart/2005/8/layout/list1"/>
    <dgm:cxn modelId="{44DBCA22-4F7A-43A7-8F9A-1981BFA39EAB}" type="presParOf" srcId="{FF6E34E1-010D-40DD-8CF0-414E281AF512}" destId="{DDD63C50-41F6-45BC-A6A9-BBD3AF6B836E}" srcOrd="0" destOrd="0" presId="urn:microsoft.com/office/officeart/2005/8/layout/list1"/>
    <dgm:cxn modelId="{3162EBBD-0D15-47C5-92C0-434BC33F34E3}" type="presParOf" srcId="{FF6E34E1-010D-40DD-8CF0-414E281AF512}" destId="{141A9A20-4F79-4233-8B5E-49BD2E1D7BE8}" srcOrd="1" destOrd="0" presId="urn:microsoft.com/office/officeart/2005/8/layout/list1"/>
    <dgm:cxn modelId="{2870F7E8-CE30-49D8-99DD-A55F00A885CE}" type="presParOf" srcId="{50D37B3C-C6C2-41BD-B015-1BBDC787BDD0}" destId="{FDAAE2D2-E591-4F38-91A9-DE5082CA8C06}" srcOrd="9" destOrd="0" presId="urn:microsoft.com/office/officeart/2005/8/layout/list1"/>
    <dgm:cxn modelId="{13E02BF7-866F-413B-ADB2-39D943F0C059}" type="presParOf" srcId="{50D37B3C-C6C2-41BD-B015-1BBDC787BDD0}" destId="{B6638904-930F-4048-9A52-AE1D11485A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822CB-2FF8-43F2-A501-878932A276B0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El creciente uso de los medios tecnológicos en la educación</a:t>
          </a:r>
          <a:endParaRPr lang="es-ES" sz="2400" b="1" kern="1200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sp:txBody>
      <dsp:txXfrm rot="5400000">
        <a:off x="0" y="82852"/>
        <a:ext cx="4114800" cy="1614383"/>
      </dsp:txXfrm>
    </dsp:sp>
    <dsp:sp modelId="{3EC2E5E1-B8B9-4DD7-AE58-D3365E094E0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Las posibilidades de acceso a los medios tecnológicos era una limitante para el desarrollo de los procesos educativos</a:t>
          </a:r>
          <a:endParaRPr lang="es-ES" sz="1800" b="1" kern="1200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sp:txBody>
      <dsp:txXfrm>
        <a:off x="4114800" y="0"/>
        <a:ext cx="4031948" cy="1697235"/>
      </dsp:txXfrm>
    </dsp:sp>
    <dsp:sp modelId="{FC715305-7579-4B02-8276-251EA9FC1AE2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El problema en los estudiantes, de la Unidad Educativa de 8vo grado, es la gramática, especialmente en los signos de puntuación</a:t>
          </a:r>
          <a:endParaRPr lang="es-ES" sz="1800" b="1" kern="1200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sp:txBody>
      <dsp:txXfrm rot="10800000">
        <a:off x="82852" y="2828726"/>
        <a:ext cx="4031948" cy="1697235"/>
      </dsp:txXfrm>
    </dsp:sp>
    <dsp:sp modelId="{D64F7F2A-B54F-4469-AAF2-A7A752150781}">
      <dsp:nvSpPr>
        <dsp:cNvPr id="0" name=""/>
        <dsp:cNvSpPr/>
      </dsp:nvSpPr>
      <dsp:spPr>
        <a:xfrm rot="5400000">
          <a:off x="5040709" y="1337071"/>
          <a:ext cx="2262981" cy="4114800"/>
        </a:xfrm>
        <a:prstGeom prst="round1Rect">
          <a:avLst/>
        </a:prstGeo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 dificultad radica básicamente en una marcada resistencia por los docentes al cambio, y como consecuencia se advierte la escasa utilización de medios tecnológicos para desarrollar sus clases</a:t>
          </a:r>
          <a:endParaRPr lang="es-ES" sz="1800" b="1" kern="1200" dirty="0">
            <a:solidFill>
              <a:sysClr val="window" lastClr="FFFFFF"/>
            </a:solidFill>
            <a:latin typeface="Candara" pitchFamily="34" charset="0"/>
            <a:ea typeface="+mn-ea"/>
            <a:cs typeface="Arial" pitchFamily="34" charset="0"/>
          </a:endParaRPr>
        </a:p>
      </dsp:txBody>
      <dsp:txXfrm rot="-5400000">
        <a:off x="4114800" y="2828726"/>
        <a:ext cx="4114800" cy="1614383"/>
      </dsp:txXfrm>
    </dsp:sp>
    <dsp:sp modelId="{847173CF-D51B-46F1-9008-98787702434A}">
      <dsp:nvSpPr>
        <dsp:cNvPr id="0" name=""/>
        <dsp:cNvSpPr/>
      </dsp:nvSpPr>
      <dsp:spPr>
        <a:xfrm>
          <a:off x="3186118" y="2090739"/>
          <a:ext cx="1960266" cy="440161"/>
        </a:xfrm>
        <a:prstGeom prst="roundRect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itchFamily="34" charset="0"/>
              <a:ea typeface="+mn-ea"/>
              <a:cs typeface="Arial" pitchFamily="34" charset="0"/>
            </a:rPr>
            <a:t>Situación Actual</a:t>
          </a:r>
          <a:endParaRPr lang="es-E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itchFamily="34" charset="0"/>
            <a:ea typeface="+mn-ea"/>
            <a:cs typeface="Arial" pitchFamily="34" charset="0"/>
          </a:endParaRPr>
        </a:p>
      </dsp:txBody>
      <dsp:txXfrm>
        <a:off x="3207605" y="2112226"/>
        <a:ext cx="1917292" cy="397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E0BD-AE87-4FDC-9CD3-3D92F14C7BB3}">
      <dsp:nvSpPr>
        <dsp:cNvPr id="0" name=""/>
        <dsp:cNvSpPr/>
      </dsp:nvSpPr>
      <dsp:spPr>
        <a:xfrm>
          <a:off x="0" y="101291"/>
          <a:ext cx="8229600" cy="1623489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La carencia de documentos didácticos en cuanto al uso de los signos de puntuación; desconoce la eficacia del recurso audiovisual en esta temática.</a:t>
          </a:r>
          <a:endParaRPr lang="es-ES" sz="28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79252" y="180543"/>
        <a:ext cx="8071096" cy="1464985"/>
      </dsp:txXfrm>
    </dsp:sp>
    <dsp:sp modelId="{6F83DCA7-AEBD-4D59-999A-12A85742BAEE}">
      <dsp:nvSpPr>
        <dsp:cNvPr id="0" name=""/>
        <dsp:cNvSpPr/>
      </dsp:nvSpPr>
      <dsp:spPr>
        <a:xfrm>
          <a:off x="0" y="1724780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5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.</a:t>
          </a:r>
          <a:endParaRPr lang="es-ES" sz="5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0" y="1724780"/>
        <a:ext cx="8229600" cy="1076400"/>
      </dsp:txXfrm>
    </dsp:sp>
    <dsp:sp modelId="{BD58926B-FA9D-424D-AC7F-7DD89E72C2AF}">
      <dsp:nvSpPr>
        <dsp:cNvPr id="0" name=""/>
        <dsp:cNvSpPr/>
      </dsp:nvSpPr>
      <dsp:spPr>
        <a:xfrm>
          <a:off x="0" y="2801181"/>
          <a:ext cx="8229600" cy="1623489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El presente trabajo de investigación pretende dar respuesta a la creciente necesidad de mejorar la gramática y la importancia decisiva de los signos de puntuación en la cohesión de textos.</a:t>
          </a:r>
          <a:endParaRPr lang="es-ES" sz="24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79252" y="2880433"/>
        <a:ext cx="8071096" cy="1464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1C6D-9217-4274-98FC-A279BECA6476}">
      <dsp:nvSpPr>
        <dsp:cNvPr id="0" name=""/>
        <dsp:cNvSpPr/>
      </dsp:nvSpPr>
      <dsp:spPr>
        <a:xfrm>
          <a:off x="0" y="378531"/>
          <a:ext cx="8458200" cy="615739"/>
        </a:xfrm>
        <a:prstGeom prst="rect">
          <a:avLst/>
        </a:prstGeom>
        <a:noFill/>
        <a:ln w="55000" cap="flat" cmpd="thickThin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800A1-D86F-49D9-950D-847B3D9D9C5C}">
      <dsp:nvSpPr>
        <dsp:cNvPr id="0" name=""/>
        <dsp:cNvSpPr/>
      </dsp:nvSpPr>
      <dsp:spPr>
        <a:xfrm>
          <a:off x="422910" y="25743"/>
          <a:ext cx="6013873" cy="795587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ndara" panose="020E0502030303020204" pitchFamily="34" charset="0"/>
            </a:rPr>
            <a:t>La importancia de este material didáctico, radica fundamentalmente en la necesidad de utilizar las nuevas tecnologías en el ámbito educativo.</a:t>
          </a:r>
          <a:endParaRPr lang="es-ES" sz="1800" b="1" strike="noStrike" kern="1200" dirty="0">
            <a:solidFill>
              <a:sysClr val="window" lastClr="FFFFFF"/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sp:txBody>
      <dsp:txXfrm>
        <a:off x="461747" y="64580"/>
        <a:ext cx="5936199" cy="717913"/>
      </dsp:txXfrm>
    </dsp:sp>
    <dsp:sp modelId="{A0288C75-4A36-4003-B94A-BAC8CE66C09A}">
      <dsp:nvSpPr>
        <dsp:cNvPr id="0" name=""/>
        <dsp:cNvSpPr/>
      </dsp:nvSpPr>
      <dsp:spPr>
        <a:xfrm>
          <a:off x="0" y="2292867"/>
          <a:ext cx="8458200" cy="756000"/>
        </a:xfrm>
        <a:prstGeom prst="rect">
          <a:avLst/>
        </a:prstGeom>
        <a:noFill/>
        <a:ln w="55000" cap="flat" cmpd="thickThin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0DC5F-18F6-40EF-BCCF-A43BBBA4D68C}">
      <dsp:nvSpPr>
        <dsp:cNvPr id="0" name=""/>
        <dsp:cNvSpPr/>
      </dsp:nvSpPr>
      <dsp:spPr>
        <a:xfrm>
          <a:off x="411136" y="1179074"/>
          <a:ext cx="6882268" cy="1579396"/>
        </a:xfrm>
        <a:prstGeom prst="round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Para que el sistema educativo camine a la par de los continuos cambios del siglo XXI se debe modificar dos aspectos fundamentales: el primero, moldear los recursos tecnológicos y, segundo, capacitar a estudiantes para que se pueda tener una asimilación óptima de la utilización de estos medios.</a:t>
          </a:r>
          <a:endParaRPr lang="es-ES" sz="1800" b="1" strike="noStrike" kern="1200" dirty="0">
            <a:solidFill>
              <a:sysClr val="window" lastClr="FFFFFF"/>
            </a:solidFill>
            <a:effectLst/>
            <a:latin typeface="Candara"/>
            <a:ea typeface="+mn-ea"/>
            <a:cs typeface="+mn-cs"/>
          </a:endParaRPr>
        </a:p>
      </dsp:txBody>
      <dsp:txXfrm>
        <a:off x="488236" y="1256174"/>
        <a:ext cx="6728068" cy="1425196"/>
      </dsp:txXfrm>
    </dsp:sp>
    <dsp:sp modelId="{B6638904-930F-4048-9A52-AE1D11485A9C}">
      <dsp:nvSpPr>
        <dsp:cNvPr id="0" name=""/>
        <dsp:cNvSpPr/>
      </dsp:nvSpPr>
      <dsp:spPr>
        <a:xfrm>
          <a:off x="0" y="3894559"/>
          <a:ext cx="8458200" cy="756000"/>
        </a:xfrm>
        <a:prstGeom prst="rect">
          <a:avLst/>
        </a:prstGeom>
        <a:noFill/>
        <a:ln w="55000" cap="flat" cmpd="thickThin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A9A20-4F79-4233-8B5E-49BD2E1D7BE8}">
      <dsp:nvSpPr>
        <dsp:cNvPr id="0" name=""/>
        <dsp:cNvSpPr/>
      </dsp:nvSpPr>
      <dsp:spPr>
        <a:xfrm>
          <a:off x="484557" y="3240003"/>
          <a:ext cx="6863913" cy="1126492"/>
        </a:xfrm>
        <a:prstGeom prst="round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 utilización de los signos de puntuación se utiliza en toda elaboración de textos, oraciones o hasta simples cartas, pues el hecho de utilizar un punto o coma en uno u otro lugar de una oración podría cambiar el sentido de la ésta.</a:t>
          </a:r>
          <a:endParaRPr lang="es-ES" sz="1800" b="1" strike="noStrike" kern="1200" dirty="0">
            <a:solidFill>
              <a:sysClr val="window" lastClr="FFFFFF"/>
            </a:solidFill>
            <a:effectLst/>
            <a:latin typeface="Candara"/>
            <a:ea typeface="+mn-ea"/>
            <a:cs typeface="+mn-cs"/>
          </a:endParaRPr>
        </a:p>
      </dsp:txBody>
      <dsp:txXfrm>
        <a:off x="539548" y="3294994"/>
        <a:ext cx="6753931" cy="101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0" y="4038600"/>
            <a:ext cx="6400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 altLang="es-BO" noProof="0" smtClean="0"/>
              <a:t>Haga clic para modificar el estilo de título del patrón</a:t>
            </a:r>
            <a:endParaRPr lang="en-US" altLang="es-BO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67000" y="4800600"/>
            <a:ext cx="60706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 altLang="es-BO" noProof="0" smtClean="0"/>
              <a:t>Haga clic para modificar el estilo de subtítulo del patrón</a:t>
            </a:r>
            <a:endParaRPr lang="en-US" altLang="es-BO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419600" y="65532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E6B979C9-EDAF-42ED-8605-C90D7FCB8119}" type="slidenum">
              <a:rPr lang="en-US" altLang="es-BO"/>
              <a:pPr/>
              <a:t>‹Nº›</a:t>
            </a:fld>
            <a:endParaRPr lang="en-US" altLang="es-BO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white">
          <a:xfrm>
            <a:off x="7239000" y="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BO" sz="2400" b="1" i="1">
                <a:solidFill>
                  <a:srgbClr val="CC0000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0E84C-8568-463C-A3AA-FEA47079995A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2913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AFE6D-755C-4AE4-B38C-44E09A652934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09992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9E6D-38ED-49E8-B136-F8CA3EBCD4BC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9162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BAE9-1331-4F31-A8F9-01EED99EB861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89571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953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953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56B2A-4797-4D44-ADFF-4F30B850B468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8353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29E84-8E0B-4D91-A8FE-D5271A9AB444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75146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1B013-0F25-47DA-9037-22E2298D3FFC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413381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3798-CD03-437C-AE55-D49F29D179D7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51244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C26BA-C06B-47E4-9D69-FE4B8D68EE8C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3072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3490C-2496-4BDA-A71D-B9E04127AF37}" type="slidenum">
              <a:rPr lang="en-US" altLang="es-BO"/>
              <a:pPr/>
              <a:t>‹Nº›</a:t>
            </a:fld>
            <a:endParaRPr lang="en-US" altLang="es-BO"/>
          </a:p>
        </p:txBody>
      </p:sp>
    </p:spTree>
    <p:extLst>
      <p:ext uri="{BB962C8B-B14F-4D97-AF65-F5344CB8AC3E}">
        <p14:creationId xmlns:p14="http://schemas.microsoft.com/office/powerpoint/2010/main" val="212612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BO" smtClean="0"/>
              <a:t>Haga clic para modificar el estilo de título del patrón</a:t>
            </a:r>
            <a:endParaRPr lang="en-US" altLang="es-BO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s-B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s-BO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33FDB0DE-13D7-403C-B39C-A6D75017393A}" type="slidenum">
              <a:rPr lang="en-US" altLang="es-BO"/>
              <a:pPr/>
              <a:t>‹Nº›</a:t>
            </a:fld>
            <a:endParaRPr lang="en-US" altLang="es-B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BO" smtClean="0"/>
              <a:t>Haga clic para modificar el estilo de texto del patrón</a:t>
            </a:r>
          </a:p>
          <a:p>
            <a:pPr lvl="1"/>
            <a:r>
              <a:rPr lang="es-ES" altLang="es-BO" smtClean="0"/>
              <a:t>Segundo nivel</a:t>
            </a:r>
          </a:p>
          <a:p>
            <a:pPr lvl="2"/>
            <a:r>
              <a:rPr lang="es-ES" altLang="es-BO" smtClean="0"/>
              <a:t>Tercer nivel</a:t>
            </a:r>
          </a:p>
          <a:p>
            <a:pPr lvl="3"/>
            <a:r>
              <a:rPr lang="es-ES" altLang="es-BO" smtClean="0"/>
              <a:t>Cuarto nivel</a:t>
            </a:r>
          </a:p>
          <a:p>
            <a:pPr lvl="4"/>
            <a:r>
              <a:rPr lang="es-ES" altLang="es-BO" smtClean="0"/>
              <a:t>Quinto nivel</a:t>
            </a:r>
            <a:endParaRPr lang="en-US" altLang="es-BO" smtClean="0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1109663"/>
            <a:ext cx="8229600" cy="33337"/>
            <a:chOff x="0" y="747"/>
            <a:chExt cx="5184" cy="21"/>
          </a:xfrm>
        </p:grpSpPr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H="1">
              <a:off x="0" y="747"/>
              <a:ext cx="5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BO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>
              <a:off x="0" y="768"/>
              <a:ext cx="228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BO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52320" y="0"/>
            <a:ext cx="1224136" cy="40466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1 Título"/>
          <p:cNvSpPr txBox="1">
            <a:spLocks/>
          </p:cNvSpPr>
          <p:nvPr/>
        </p:nvSpPr>
        <p:spPr bwMode="gray">
          <a:xfrm>
            <a:off x="1331640" y="350440"/>
            <a:ext cx="65527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sz="1600" i="1" dirty="0" smtClean="0">
                <a:solidFill>
                  <a:schemeClr val="tx2"/>
                </a:solidFill>
                <a:latin typeface="Georgia" pitchFamily="18" charset="0"/>
              </a:rPr>
              <a:t>UNIVERSIDAD MAYOR DE SAN ANDRÉS</a:t>
            </a:r>
            <a:br>
              <a:rPr lang="es-ES" sz="1600" i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es-ES" sz="1600" i="1" dirty="0" smtClean="0">
                <a:solidFill>
                  <a:schemeClr val="tx2"/>
                </a:solidFill>
                <a:latin typeface="Georgia" pitchFamily="18" charset="0"/>
              </a:rPr>
              <a:t>FACULTAD DE HUMANIDADES Y CS. DE LA EDUCACIÓN</a:t>
            </a:r>
            <a:br>
              <a:rPr lang="es-ES" sz="1600" i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es-ES" sz="1600" i="1" dirty="0" smtClean="0">
                <a:solidFill>
                  <a:schemeClr val="tx2"/>
                </a:solidFill>
                <a:latin typeface="Georgia" pitchFamily="18" charset="0"/>
              </a:rPr>
              <a:t>CARRERA CIENCIAS DE LA EDUCACIÓN</a:t>
            </a:r>
            <a:endParaRPr lang="es-ES" sz="1600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5 Subtítulo"/>
          <p:cNvSpPr txBox="1">
            <a:spLocks/>
          </p:cNvSpPr>
          <p:nvPr/>
        </p:nvSpPr>
        <p:spPr bwMode="gray">
          <a:xfrm>
            <a:off x="1403648" y="2085276"/>
            <a:ext cx="7572428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TESIS DE GRADO: </a:t>
            </a:r>
          </a:p>
          <a:p>
            <a:endParaRPr lang="es-E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s-BO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CD INTERACTIVO GRAMATICAL COMO MEDIO DIDÁCTICO PARA EL APRENDIZAJE DE LOS SIGNOS DE PUNTUACIÓN </a:t>
            </a:r>
          </a:p>
          <a:p>
            <a:pPr algn="ctr"/>
            <a:r>
              <a:rPr lang="es-BO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(Escolares de octavo grado de la Unidad Educativa Luis Espinal Camps de Fe y Alegría)</a:t>
            </a:r>
          </a:p>
          <a:p>
            <a:endParaRPr lang="es-E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5 Subtítulo"/>
          <p:cNvSpPr txBox="1">
            <a:spLocks/>
          </p:cNvSpPr>
          <p:nvPr/>
        </p:nvSpPr>
        <p:spPr>
          <a:xfrm>
            <a:off x="1863158" y="4797152"/>
            <a:ext cx="728667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Postulante: </a:t>
            </a:r>
            <a:r>
              <a:rPr lang="es-ES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Exalto Diego Condori Loza</a:t>
            </a:r>
            <a:endParaRPr kumimoji="0" lang="es-ES" sz="200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Tutor: </a:t>
            </a:r>
            <a:r>
              <a:rPr kumimoji="0" lang="es-E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Dr. Emilio Oros </a:t>
            </a:r>
            <a:r>
              <a:rPr kumimoji="0" lang="es-ES" sz="20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Mendez</a:t>
            </a:r>
            <a:endParaRPr kumimoji="0" lang="es-ES" sz="200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La Paz - Bolivia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496" y="2857544"/>
            <a:ext cx="1296144" cy="71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30" y="12539"/>
            <a:ext cx="878374" cy="18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Título"/>
          <p:cNvSpPr txBox="1">
            <a:spLocks/>
          </p:cNvSpPr>
          <p:nvPr/>
        </p:nvSpPr>
        <p:spPr>
          <a:xfrm>
            <a:off x="925046" y="3501008"/>
            <a:ext cx="7319361" cy="1872208"/>
          </a:xfrm>
          <a:prstGeom prst="rect">
            <a:avLst/>
          </a:prstGeom>
        </p:spPr>
        <p:txBody>
          <a:bodyPr vert="horz" anchor="b">
            <a:no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CAPITULO II: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Marco Teórico</a:t>
            </a:r>
            <a:endParaRPr lang="es-ES" sz="4800" b="1" i="1" cap="small" dirty="0">
              <a:solidFill>
                <a:schemeClr val="tx2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3 Imagen" descr="C:\Documents and Settings\Piter\Mis documentos\Mis imágenes\imagenes para modulos\ilu_buscado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962" r="899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771409"/>
            <a:ext cx="2661088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14046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6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71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318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868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</p:spTree>
    <p:extLst>
      <p:ext uri="{BB962C8B-B14F-4D97-AF65-F5344CB8AC3E}">
        <p14:creationId xmlns:p14="http://schemas.microsoft.com/office/powerpoint/2010/main" val="2139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1" name="21 Rectángulo redondeado"/>
          <p:cNvSpPr/>
          <p:nvPr/>
        </p:nvSpPr>
        <p:spPr>
          <a:xfrm>
            <a:off x="754754" y="5119757"/>
            <a:ext cx="3384376" cy="78443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alibri"/>
              </a:rPr>
              <a:t>Término </a:t>
            </a:r>
            <a:r>
              <a:rPr lang="es-ES" sz="1600" kern="0" dirty="0">
                <a:solidFill>
                  <a:prstClr val="black"/>
                </a:solidFill>
                <a:latin typeface="Calibri"/>
              </a:rPr>
              <a:t>que se emplea para definir a un conjunto de palabras o de elementos significantes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76 Conector curvado"/>
          <p:cNvCxnSpPr>
            <a:endCxn id="21" idx="1"/>
          </p:cNvCxnSpPr>
          <p:nvPr/>
        </p:nvCxnSpPr>
        <p:spPr>
          <a:xfrm rot="5400000">
            <a:off x="375596" y="5131224"/>
            <a:ext cx="759909" cy="1592"/>
          </a:xfrm>
          <a:prstGeom prst="curvedConnector4">
            <a:avLst>
              <a:gd name="adj1" fmla="val 24193"/>
              <a:gd name="adj2" fmla="val 14459296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68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1" name="21 Rectángulo redondeado"/>
          <p:cNvSpPr/>
          <p:nvPr/>
        </p:nvSpPr>
        <p:spPr>
          <a:xfrm>
            <a:off x="754754" y="5119757"/>
            <a:ext cx="3384376" cy="78443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alibri"/>
              </a:rPr>
              <a:t>Término </a:t>
            </a:r>
            <a:r>
              <a:rPr lang="es-ES" sz="1600" kern="0" dirty="0">
                <a:solidFill>
                  <a:prstClr val="black"/>
                </a:solidFill>
                <a:latin typeface="Calibri"/>
              </a:rPr>
              <a:t>que se emplea para definir a un conjunto de palabras o de elementos significantes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76 Conector curvado"/>
          <p:cNvCxnSpPr>
            <a:endCxn id="21" idx="1"/>
          </p:cNvCxnSpPr>
          <p:nvPr/>
        </p:nvCxnSpPr>
        <p:spPr>
          <a:xfrm rot="5400000">
            <a:off x="375596" y="5131224"/>
            <a:ext cx="759909" cy="1592"/>
          </a:xfrm>
          <a:prstGeom prst="curvedConnector4">
            <a:avLst>
              <a:gd name="adj1" fmla="val 24193"/>
              <a:gd name="adj2" fmla="val 14459296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19 Rectángulo redondeado"/>
          <p:cNvSpPr/>
          <p:nvPr/>
        </p:nvSpPr>
        <p:spPr>
          <a:xfrm>
            <a:off x="6722037" y="2804660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Concordancia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49 Conector curvado"/>
          <p:cNvCxnSpPr/>
          <p:nvPr/>
        </p:nvCxnSpPr>
        <p:spPr>
          <a:xfrm flipV="1">
            <a:off x="5744597" y="3040346"/>
            <a:ext cx="1000132" cy="24862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53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1" name="21 Rectángulo redondeado"/>
          <p:cNvSpPr/>
          <p:nvPr/>
        </p:nvSpPr>
        <p:spPr>
          <a:xfrm>
            <a:off x="754754" y="5119757"/>
            <a:ext cx="3384376" cy="78443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alibri"/>
              </a:rPr>
              <a:t>Término </a:t>
            </a:r>
            <a:r>
              <a:rPr lang="es-ES" sz="1600" kern="0" dirty="0">
                <a:solidFill>
                  <a:prstClr val="black"/>
                </a:solidFill>
                <a:latin typeface="Calibri"/>
              </a:rPr>
              <a:t>que se emplea para definir a un conjunto de palabras o de elementos significantes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76 Conector curvado"/>
          <p:cNvCxnSpPr>
            <a:endCxn id="21" idx="1"/>
          </p:cNvCxnSpPr>
          <p:nvPr/>
        </p:nvCxnSpPr>
        <p:spPr>
          <a:xfrm rot="5400000">
            <a:off x="375596" y="5131224"/>
            <a:ext cx="759909" cy="1592"/>
          </a:xfrm>
          <a:prstGeom prst="curvedConnector4">
            <a:avLst>
              <a:gd name="adj1" fmla="val 24193"/>
              <a:gd name="adj2" fmla="val 14459296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19 Rectángulo redondeado"/>
          <p:cNvSpPr/>
          <p:nvPr/>
        </p:nvSpPr>
        <p:spPr>
          <a:xfrm>
            <a:off x="6722037" y="2804660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Concordancia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49 Conector curvado"/>
          <p:cNvCxnSpPr/>
          <p:nvPr/>
        </p:nvCxnSpPr>
        <p:spPr>
          <a:xfrm flipV="1">
            <a:off x="5744597" y="3040346"/>
            <a:ext cx="1000132" cy="24862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20 Rectángulo redondeado"/>
          <p:cNvSpPr/>
          <p:nvPr/>
        </p:nvSpPr>
        <p:spPr>
          <a:xfrm>
            <a:off x="6335923" y="3630036"/>
            <a:ext cx="2579477" cy="76486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Igualdad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de accidentes entre las palabras variables relacionadas en un texto.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74 Conector curvado"/>
          <p:cNvCxnSpPr/>
          <p:nvPr/>
        </p:nvCxnSpPr>
        <p:spPr>
          <a:xfrm rot="16200000" flipH="1">
            <a:off x="7442578" y="3249776"/>
            <a:ext cx="410567" cy="32899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</p:spTree>
    <p:extLst>
      <p:ext uri="{BB962C8B-B14F-4D97-AF65-F5344CB8AC3E}">
        <p14:creationId xmlns:p14="http://schemas.microsoft.com/office/powerpoint/2010/main" val="3823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1" name="21 Rectángulo redondeado"/>
          <p:cNvSpPr/>
          <p:nvPr/>
        </p:nvSpPr>
        <p:spPr>
          <a:xfrm>
            <a:off x="754754" y="5119757"/>
            <a:ext cx="3384376" cy="78443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alibri"/>
              </a:rPr>
              <a:t>Término </a:t>
            </a:r>
            <a:r>
              <a:rPr lang="es-ES" sz="1600" kern="0" dirty="0">
                <a:solidFill>
                  <a:prstClr val="black"/>
                </a:solidFill>
                <a:latin typeface="Calibri"/>
              </a:rPr>
              <a:t>que se emplea para definir a un conjunto de palabras o de elementos significantes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76 Conector curvado"/>
          <p:cNvCxnSpPr>
            <a:endCxn id="21" idx="1"/>
          </p:cNvCxnSpPr>
          <p:nvPr/>
        </p:nvCxnSpPr>
        <p:spPr>
          <a:xfrm rot="5400000">
            <a:off x="375596" y="5131224"/>
            <a:ext cx="759909" cy="1592"/>
          </a:xfrm>
          <a:prstGeom prst="curvedConnector4">
            <a:avLst>
              <a:gd name="adj1" fmla="val 24193"/>
              <a:gd name="adj2" fmla="val 14459296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19 Rectángulo redondeado"/>
          <p:cNvSpPr/>
          <p:nvPr/>
        </p:nvSpPr>
        <p:spPr>
          <a:xfrm>
            <a:off x="6722037" y="2804660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Concordancia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49 Conector curvado"/>
          <p:cNvCxnSpPr/>
          <p:nvPr/>
        </p:nvCxnSpPr>
        <p:spPr>
          <a:xfrm flipV="1">
            <a:off x="5744597" y="3040346"/>
            <a:ext cx="1000132" cy="24862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20 Rectángulo redondeado"/>
          <p:cNvSpPr/>
          <p:nvPr/>
        </p:nvSpPr>
        <p:spPr>
          <a:xfrm>
            <a:off x="6335923" y="3630036"/>
            <a:ext cx="2579477" cy="76486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Igualdad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de accidentes entre las palabras variables relacionadas en un texto.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74 Conector curvado"/>
          <p:cNvCxnSpPr/>
          <p:nvPr/>
        </p:nvCxnSpPr>
        <p:spPr>
          <a:xfrm rot="16200000" flipH="1">
            <a:off x="7442578" y="3249776"/>
            <a:ext cx="410567" cy="32899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5" name="19 Rectángulo redondeado"/>
          <p:cNvSpPr/>
          <p:nvPr/>
        </p:nvSpPr>
        <p:spPr>
          <a:xfrm>
            <a:off x="4437554" y="4353253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Coherencia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49 Conector curvado"/>
          <p:cNvCxnSpPr>
            <a:endCxn id="25" idx="0"/>
          </p:cNvCxnSpPr>
          <p:nvPr/>
        </p:nvCxnSpPr>
        <p:spPr>
          <a:xfrm rot="16200000" flipH="1">
            <a:off x="4745150" y="3760849"/>
            <a:ext cx="684742" cy="5000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8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251520" y="980728"/>
            <a:ext cx="8067480" cy="172819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CAPITULO 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Situación Problemática</a:t>
            </a:r>
            <a:endParaRPr kumimoji="0" lang="es-ES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6004" y="3881568"/>
            <a:ext cx="305943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36912"/>
            <a:ext cx="416589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70928" y="36668"/>
            <a:ext cx="1296144" cy="71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CONCEPTUALES DEL PROBLEMA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311316" y="1976485"/>
            <a:ext cx="2376264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Sintaxis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24 Rectángulo redondeado"/>
          <p:cNvSpPr/>
          <p:nvPr/>
        </p:nvSpPr>
        <p:spPr>
          <a:xfrm>
            <a:off x="4500562" y="1196752"/>
            <a:ext cx="2375694" cy="3776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Es una </a:t>
            </a:r>
            <a:r>
              <a:rPr lang="es-BO" sz="1400" kern="0" dirty="0">
                <a:solidFill>
                  <a:prstClr val="black"/>
                </a:solidFill>
                <a:latin typeface="Calibri"/>
              </a:rPr>
              <a:t>parte de la gramática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38 Conector curvado"/>
          <p:cNvCxnSpPr>
            <a:endCxn id="11" idx="2"/>
          </p:cNvCxnSpPr>
          <p:nvPr/>
        </p:nvCxnSpPr>
        <p:spPr>
          <a:xfrm flipV="1">
            <a:off x="4437554" y="1574422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18 Rectángulo redondeado"/>
          <p:cNvSpPr/>
          <p:nvPr/>
        </p:nvSpPr>
        <p:spPr>
          <a:xfrm>
            <a:off x="683316" y="3690997"/>
            <a:ext cx="2628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Definición de Semántica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42 Forma"/>
          <p:cNvCxnSpPr/>
          <p:nvPr/>
        </p:nvCxnSpPr>
        <p:spPr>
          <a:xfrm rot="5400000">
            <a:off x="3818283" y="3112593"/>
            <a:ext cx="251438" cy="1265371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20 Rectángulo redondeado"/>
          <p:cNvSpPr/>
          <p:nvPr/>
        </p:nvSpPr>
        <p:spPr>
          <a:xfrm>
            <a:off x="760183" y="4259469"/>
            <a:ext cx="2579477" cy="65181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perteneciente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o relativo a la significación de las palabras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74 Conector curvado"/>
          <p:cNvCxnSpPr/>
          <p:nvPr/>
        </p:nvCxnSpPr>
        <p:spPr>
          <a:xfrm rot="10800000" flipH="1" flipV="1">
            <a:off x="683316" y="3870997"/>
            <a:ext cx="71438" cy="714380"/>
          </a:xfrm>
          <a:prstGeom prst="curvedConnector3">
            <a:avLst>
              <a:gd name="adj1" fmla="val -31999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1" name="21 Rectángulo redondeado"/>
          <p:cNvSpPr/>
          <p:nvPr/>
        </p:nvSpPr>
        <p:spPr>
          <a:xfrm>
            <a:off x="754754" y="5119757"/>
            <a:ext cx="3384376" cy="78443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alibri"/>
              </a:rPr>
              <a:t>Término </a:t>
            </a:r>
            <a:r>
              <a:rPr lang="es-ES" sz="1600" kern="0" dirty="0">
                <a:solidFill>
                  <a:prstClr val="black"/>
                </a:solidFill>
                <a:latin typeface="Calibri"/>
              </a:rPr>
              <a:t>que se emplea para definir a un conjunto de palabras o de elementos significantes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76 Conector curvado"/>
          <p:cNvCxnSpPr>
            <a:endCxn id="21" idx="1"/>
          </p:cNvCxnSpPr>
          <p:nvPr/>
        </p:nvCxnSpPr>
        <p:spPr>
          <a:xfrm rot="5400000">
            <a:off x="375596" y="5131224"/>
            <a:ext cx="759909" cy="1592"/>
          </a:xfrm>
          <a:prstGeom prst="curvedConnector4">
            <a:avLst>
              <a:gd name="adj1" fmla="val 24193"/>
              <a:gd name="adj2" fmla="val 14459296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19 Rectángulo redondeado"/>
          <p:cNvSpPr/>
          <p:nvPr/>
        </p:nvSpPr>
        <p:spPr>
          <a:xfrm>
            <a:off x="6722037" y="2804660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Concordancia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49 Conector curvado"/>
          <p:cNvCxnSpPr/>
          <p:nvPr/>
        </p:nvCxnSpPr>
        <p:spPr>
          <a:xfrm flipV="1">
            <a:off x="5744597" y="3040346"/>
            <a:ext cx="1000132" cy="24862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20 Rectángulo redondeado"/>
          <p:cNvSpPr/>
          <p:nvPr/>
        </p:nvSpPr>
        <p:spPr>
          <a:xfrm>
            <a:off x="6335923" y="3630036"/>
            <a:ext cx="2579477" cy="76486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Igualdad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de accidentes entre las palabras variables relacionadas en un texto.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74 Conector curvado"/>
          <p:cNvCxnSpPr/>
          <p:nvPr/>
        </p:nvCxnSpPr>
        <p:spPr>
          <a:xfrm rot="16200000" flipH="1">
            <a:off x="7442578" y="3249776"/>
            <a:ext cx="410567" cy="32899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sp>
        <p:nvSpPr>
          <p:cNvPr id="25" name="19 Rectángulo redondeado"/>
          <p:cNvSpPr/>
          <p:nvPr/>
        </p:nvSpPr>
        <p:spPr>
          <a:xfrm>
            <a:off x="4437554" y="4353253"/>
            <a:ext cx="1800000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>
                <a:solidFill>
                  <a:srgbClr val="1F497D"/>
                </a:solidFill>
                <a:latin typeface="Calibri"/>
              </a:rPr>
              <a:t>Coherencia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49 Conector curvado"/>
          <p:cNvCxnSpPr>
            <a:endCxn id="25" idx="0"/>
          </p:cNvCxnSpPr>
          <p:nvPr/>
        </p:nvCxnSpPr>
        <p:spPr>
          <a:xfrm rot="16200000" flipH="1">
            <a:off x="4745150" y="3760849"/>
            <a:ext cx="684742" cy="5000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20 Rectángulo redondeado"/>
          <p:cNvSpPr/>
          <p:nvPr/>
        </p:nvSpPr>
        <p:spPr>
          <a:xfrm>
            <a:off x="5724128" y="5237480"/>
            <a:ext cx="2579477" cy="76486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kern="0" dirty="0" smtClean="0">
                <a:solidFill>
                  <a:prstClr val="black"/>
                </a:solidFill>
                <a:latin typeface="Calibri"/>
              </a:rPr>
              <a:t>Es </a:t>
            </a:r>
            <a:r>
              <a:rPr lang="es-BO" sz="1600" kern="0" dirty="0">
                <a:solidFill>
                  <a:prstClr val="black"/>
                </a:solidFill>
                <a:latin typeface="Calibri"/>
              </a:rPr>
              <a:t>la cohesión o relación entre una cosa y otra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74 Conector curvado"/>
          <p:cNvCxnSpPr>
            <a:endCxn id="27" idx="0"/>
          </p:cNvCxnSpPr>
          <p:nvPr/>
        </p:nvCxnSpPr>
        <p:spPr>
          <a:xfrm>
            <a:off x="5337026" y="4713848"/>
            <a:ext cx="1676841" cy="52363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14046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7 Rectángulo redondeado"/>
          <p:cNvSpPr/>
          <p:nvPr/>
        </p:nvSpPr>
        <p:spPr>
          <a:xfrm>
            <a:off x="3542259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380233" y="2515536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651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098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99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274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224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02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69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5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8" y="476672"/>
            <a:ext cx="8153400" cy="457200"/>
          </a:xfrm>
        </p:spPr>
        <p:txBody>
          <a:bodyPr/>
          <a:lstStyle/>
          <a:p>
            <a:pPr>
              <a:buNone/>
            </a:pPr>
            <a:r>
              <a:rPr lang="es-ES" sz="3200" i="1" dirty="0">
                <a:latin typeface="Georgia" pitchFamily="18" charset="0"/>
              </a:rPr>
              <a:t>Planteamiento del Problema</a:t>
            </a: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graphicFrame>
        <p:nvGraphicFramePr>
          <p:cNvPr id="2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30455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16667"/>
            <a:ext cx="1296144" cy="71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582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902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>
            <a:endCxn id="30" idx="0"/>
          </p:cNvCxnSpPr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676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>
            <a:endCxn id="30" idx="0"/>
          </p:cNvCxnSpPr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134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517374" y="3866696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endCxn id="34" idx="0"/>
          </p:cNvCxnSpPr>
          <p:nvPr/>
        </p:nvCxnSpPr>
        <p:spPr>
          <a:xfrm rot="10800000" flipV="1">
            <a:off x="2283531" y="3231440"/>
            <a:ext cx="1293141" cy="63525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889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517374" y="3866696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endCxn id="34" idx="0"/>
          </p:cNvCxnSpPr>
          <p:nvPr/>
        </p:nvCxnSpPr>
        <p:spPr>
          <a:xfrm rot="10800000" flipV="1">
            <a:off x="2283531" y="3231440"/>
            <a:ext cx="1293141" cy="63525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652899" y="50726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10800000" flipV="1">
            <a:off x="1559402" y="4388078"/>
            <a:ext cx="729455" cy="68458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110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28 Conector curvado"/>
          <p:cNvCxnSpPr>
            <a:endCxn id="38" idx="3"/>
          </p:cNvCxnSpPr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59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4 Rectángulo redondeado"/>
          <p:cNvSpPr/>
          <p:nvPr/>
        </p:nvSpPr>
        <p:spPr>
          <a:xfrm>
            <a:off x="251520" y="4160165"/>
            <a:ext cx="1374950" cy="106903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100" dirty="0">
                <a:solidFill>
                  <a:srgbClr val="080808"/>
                </a:solidFill>
                <a:latin typeface="Calibri" panose="020F0502020204030204" pitchFamily="34" charset="0"/>
              </a:rPr>
              <a:t>Se utiliza básicamente cuando es necesario hacer divisiones dentro de una palabra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0" name="28 Conector curvado"/>
          <p:cNvCxnSpPr>
            <a:endCxn id="39" idx="0"/>
          </p:cNvCxnSpPr>
          <p:nvPr/>
        </p:nvCxnSpPr>
        <p:spPr>
          <a:xfrm rot="5400000">
            <a:off x="838586" y="3850184"/>
            <a:ext cx="410391" cy="20957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28 Conector curvado"/>
          <p:cNvCxnSpPr/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75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4 Rectángulo redondeado"/>
          <p:cNvSpPr/>
          <p:nvPr/>
        </p:nvSpPr>
        <p:spPr>
          <a:xfrm>
            <a:off x="251520" y="4160165"/>
            <a:ext cx="1374950" cy="106903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100" dirty="0">
                <a:solidFill>
                  <a:srgbClr val="080808"/>
                </a:solidFill>
                <a:latin typeface="Calibri" panose="020F0502020204030204" pitchFamily="34" charset="0"/>
              </a:rPr>
              <a:t>Se utiliza básicamente cuando es necesario hacer divisiones dentro de una palabra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0" name="28 Conector curvado"/>
          <p:cNvCxnSpPr>
            <a:endCxn id="39" idx="0"/>
          </p:cNvCxnSpPr>
          <p:nvPr/>
        </p:nvCxnSpPr>
        <p:spPr>
          <a:xfrm rot="5400000">
            <a:off x="838586" y="3850184"/>
            <a:ext cx="410391" cy="20957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28 Conector curvado"/>
          <p:cNvCxnSpPr/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8 Rectángulo redondeado"/>
          <p:cNvSpPr/>
          <p:nvPr/>
        </p:nvSpPr>
        <p:spPr>
          <a:xfrm>
            <a:off x="301851" y="182152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28 Conector curvado"/>
          <p:cNvCxnSpPr>
            <a:endCxn id="42" idx="3"/>
          </p:cNvCxnSpPr>
          <p:nvPr/>
        </p:nvCxnSpPr>
        <p:spPr>
          <a:xfrm rot="10800000">
            <a:off x="1834163" y="2061226"/>
            <a:ext cx="1864822" cy="85125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259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guion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4 Rectángulo redondeado"/>
          <p:cNvSpPr/>
          <p:nvPr/>
        </p:nvSpPr>
        <p:spPr>
          <a:xfrm>
            <a:off x="251520" y="4160165"/>
            <a:ext cx="1374950" cy="106903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100" dirty="0">
                <a:solidFill>
                  <a:srgbClr val="080808"/>
                </a:solidFill>
                <a:latin typeface="Calibri" panose="020F0502020204030204" pitchFamily="34" charset="0"/>
              </a:rPr>
              <a:t>Se utiliza básicamente cuando es necesario hacer divisiones dentro de una palabra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0" name="28 Conector curvado"/>
          <p:cNvCxnSpPr>
            <a:endCxn id="39" idx="0"/>
          </p:cNvCxnSpPr>
          <p:nvPr/>
        </p:nvCxnSpPr>
        <p:spPr>
          <a:xfrm rot="5400000">
            <a:off x="838586" y="3850184"/>
            <a:ext cx="410391" cy="20957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28 Conector curvado"/>
          <p:cNvCxnSpPr/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8 Rectángulo redondeado"/>
          <p:cNvSpPr/>
          <p:nvPr/>
        </p:nvSpPr>
        <p:spPr>
          <a:xfrm>
            <a:off x="301851" y="182152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Corchete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28 Conector curvado"/>
          <p:cNvCxnSpPr>
            <a:endCxn id="42" idx="3"/>
          </p:cNvCxnSpPr>
          <p:nvPr/>
        </p:nvCxnSpPr>
        <p:spPr>
          <a:xfrm rot="10800000">
            <a:off x="1834163" y="2061226"/>
            <a:ext cx="1864822" cy="85125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24 Rectángulo redondeado"/>
          <p:cNvSpPr/>
          <p:nvPr/>
        </p:nvSpPr>
        <p:spPr>
          <a:xfrm>
            <a:off x="161505" y="251538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5" name="28 Conector curvado"/>
          <p:cNvCxnSpPr/>
          <p:nvPr/>
        </p:nvCxnSpPr>
        <p:spPr>
          <a:xfrm rot="5400000">
            <a:off x="841840" y="2376346"/>
            <a:ext cx="245277" cy="509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78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8" y="476672"/>
            <a:ext cx="8153400" cy="457200"/>
          </a:xfrm>
        </p:spPr>
        <p:txBody>
          <a:bodyPr/>
          <a:lstStyle/>
          <a:p>
            <a:pPr>
              <a:buNone/>
            </a:pPr>
            <a:r>
              <a:rPr lang="es-ES" sz="3200" i="1" dirty="0">
                <a:latin typeface="Georgia" pitchFamily="18" charset="0"/>
              </a:rPr>
              <a:t>Planteamiento del Problema</a:t>
            </a: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graphicFrame>
        <p:nvGraphicFramePr>
          <p:cNvPr id="8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730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70928" y="36668"/>
            <a:ext cx="1296144" cy="715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6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169278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4 Rectángulo redondeado"/>
          <p:cNvSpPr/>
          <p:nvPr/>
        </p:nvSpPr>
        <p:spPr>
          <a:xfrm>
            <a:off x="251520" y="4160165"/>
            <a:ext cx="1374950" cy="106903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100" dirty="0">
                <a:solidFill>
                  <a:srgbClr val="080808"/>
                </a:solidFill>
                <a:latin typeface="Calibri" panose="020F0502020204030204" pitchFamily="34" charset="0"/>
              </a:rPr>
              <a:t>Se utiliza básicamente cuando es necesario hacer divisiones dentro de una palabra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0" name="28 Conector curvado"/>
          <p:cNvCxnSpPr>
            <a:endCxn id="39" idx="0"/>
          </p:cNvCxnSpPr>
          <p:nvPr/>
        </p:nvCxnSpPr>
        <p:spPr>
          <a:xfrm rot="5400000">
            <a:off x="838586" y="3850184"/>
            <a:ext cx="410391" cy="20957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28 Conector curvado"/>
          <p:cNvCxnSpPr/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8 Rectángulo redondeado"/>
          <p:cNvSpPr/>
          <p:nvPr/>
        </p:nvSpPr>
        <p:spPr>
          <a:xfrm>
            <a:off x="301851" y="182152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Corchete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28 Conector curvado"/>
          <p:cNvCxnSpPr>
            <a:endCxn id="42" idx="3"/>
          </p:cNvCxnSpPr>
          <p:nvPr/>
        </p:nvCxnSpPr>
        <p:spPr>
          <a:xfrm rot="10800000">
            <a:off x="1834163" y="2061226"/>
            <a:ext cx="1864822" cy="85125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24 Rectángulo redondeado"/>
          <p:cNvSpPr/>
          <p:nvPr/>
        </p:nvSpPr>
        <p:spPr>
          <a:xfrm>
            <a:off x="161505" y="251538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5" name="28 Conector curvado"/>
          <p:cNvCxnSpPr/>
          <p:nvPr/>
        </p:nvCxnSpPr>
        <p:spPr>
          <a:xfrm rot="5400000">
            <a:off x="841840" y="2376346"/>
            <a:ext cx="245277" cy="509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8 Rectángulo redondeado"/>
          <p:cNvSpPr/>
          <p:nvPr/>
        </p:nvSpPr>
        <p:spPr>
          <a:xfrm>
            <a:off x="2306641" y="1198518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Las Comillas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28 Conector curvado"/>
          <p:cNvCxnSpPr>
            <a:endCxn id="46" idx="1"/>
          </p:cNvCxnSpPr>
          <p:nvPr/>
        </p:nvCxnSpPr>
        <p:spPr>
          <a:xfrm rot="10800000">
            <a:off x="2306641" y="1438217"/>
            <a:ext cx="1582234" cy="1499314"/>
          </a:xfrm>
          <a:prstGeom prst="curvedConnector3">
            <a:avLst>
              <a:gd name="adj1" fmla="val 11444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880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>
                <a:solidFill>
                  <a:srgbClr val="EAE2AA"/>
                </a:solidFill>
                <a:latin typeface="Cambria" panose="02040503050406030204" pitchFamily="18" charset="0"/>
              </a:rPr>
              <a:t>Marco </a:t>
            </a:r>
            <a:r>
              <a:rPr lang="en-US" altLang="es-BO" dirty="0" err="1" smtClean="0">
                <a:solidFill>
                  <a:srgbClr val="EAE2AA"/>
                </a:solidFill>
                <a:latin typeface="Cambria" panose="02040503050406030204" pitchFamily="18" charset="0"/>
              </a:rPr>
              <a:t>Teórico</a:t>
            </a:r>
            <a:endParaRPr lang="en-US" altLang="es-BO" sz="2400" dirty="0"/>
          </a:p>
        </p:txBody>
      </p:sp>
      <p:sp>
        <p:nvSpPr>
          <p:cNvPr id="15" name="7 Rectángulo redondeado"/>
          <p:cNvSpPr/>
          <p:nvPr/>
        </p:nvSpPr>
        <p:spPr>
          <a:xfrm>
            <a:off x="3563888" y="2928934"/>
            <a:ext cx="216024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</a:t>
            </a:r>
            <a:endParaRPr lang="es-E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4414624" y="196108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El Punto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28 Conector curvado"/>
          <p:cNvCxnSpPr/>
          <p:nvPr/>
        </p:nvCxnSpPr>
        <p:spPr>
          <a:xfrm rot="5400000" flipH="1" flipV="1">
            <a:off x="4475429" y="2517459"/>
            <a:ext cx="576372" cy="2392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24 Rectángulo redondeado"/>
          <p:cNvSpPr/>
          <p:nvPr/>
        </p:nvSpPr>
        <p:spPr>
          <a:xfrm>
            <a:off x="6091508" y="1282733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El punto seguido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Punto y aparte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1400" kern="0" dirty="0" smtClean="0">
                <a:solidFill>
                  <a:prstClr val="black"/>
                </a:solidFill>
                <a:latin typeface="Calibri"/>
              </a:rPr>
              <a:t>Punto final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38 Conector curvado"/>
          <p:cNvCxnSpPr/>
          <p:nvPr/>
        </p:nvCxnSpPr>
        <p:spPr>
          <a:xfrm flipV="1">
            <a:off x="4840653" y="1512495"/>
            <a:ext cx="1250855" cy="423008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8 Rectángulo redondeado"/>
          <p:cNvSpPr/>
          <p:nvPr/>
        </p:nvSpPr>
        <p:spPr>
          <a:xfrm>
            <a:off x="5887204" y="2457398"/>
            <a:ext cx="1237496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La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28 Conector curvado"/>
          <p:cNvCxnSpPr>
            <a:endCxn id="11" idx="2"/>
          </p:cNvCxnSpPr>
          <p:nvPr/>
        </p:nvCxnSpPr>
        <p:spPr>
          <a:xfrm flipV="1">
            <a:off x="5713943" y="2817398"/>
            <a:ext cx="792009" cy="396040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24 Rectángulo redondeado"/>
          <p:cNvSpPr/>
          <p:nvPr/>
        </p:nvSpPr>
        <p:spPr>
          <a:xfrm>
            <a:off x="7222180" y="206540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400" kern="0" dirty="0">
                <a:solidFill>
                  <a:prstClr val="black"/>
                </a:solidFill>
                <a:latin typeface="Calibri"/>
              </a:rPr>
              <a:t>indica una pausa breve que se produce dentro del enunciado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28 Conector curvado"/>
          <p:cNvCxnSpPr/>
          <p:nvPr/>
        </p:nvCxnSpPr>
        <p:spPr>
          <a:xfrm flipV="1">
            <a:off x="6372200" y="2149595"/>
            <a:ext cx="849980" cy="30780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8 Rectángulo redondeado"/>
          <p:cNvSpPr/>
          <p:nvPr/>
        </p:nvSpPr>
        <p:spPr>
          <a:xfrm>
            <a:off x="6372200" y="3231477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7222180" y="3816880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28 Conector curvado"/>
          <p:cNvCxnSpPr>
            <a:endCxn id="17" idx="1"/>
          </p:cNvCxnSpPr>
          <p:nvPr/>
        </p:nvCxnSpPr>
        <p:spPr>
          <a:xfrm flipV="1">
            <a:off x="5713942" y="3411477"/>
            <a:ext cx="658258" cy="366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28 Conector curvado"/>
          <p:cNvCxnSpPr>
            <a:endCxn id="18" idx="1"/>
          </p:cNvCxnSpPr>
          <p:nvPr/>
        </p:nvCxnSpPr>
        <p:spPr>
          <a:xfrm rot="16200000" flipH="1">
            <a:off x="6788620" y="3697740"/>
            <a:ext cx="537990" cy="329129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8 Rectángulo redondeado"/>
          <p:cNvSpPr/>
          <p:nvPr/>
        </p:nvSpPr>
        <p:spPr>
          <a:xfrm>
            <a:off x="5264878" y="3986093"/>
            <a:ext cx="1532312" cy="36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Punto y coma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28 Conector curvado"/>
          <p:cNvCxnSpPr>
            <a:endCxn id="21" idx="0"/>
          </p:cNvCxnSpPr>
          <p:nvPr/>
        </p:nvCxnSpPr>
        <p:spPr>
          <a:xfrm>
            <a:off x="4883222" y="3652680"/>
            <a:ext cx="1147812" cy="33341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24 Rectángulo redondeado"/>
          <p:cNvSpPr/>
          <p:nvPr/>
        </p:nvSpPr>
        <p:spPr>
          <a:xfrm>
            <a:off x="6689715" y="4740709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El punto y coma indica una pausa mayor que la de la coma y menor que la del punto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5" name="28 Conector curvado"/>
          <p:cNvCxnSpPr>
            <a:endCxn id="24" idx="1"/>
          </p:cNvCxnSpPr>
          <p:nvPr/>
        </p:nvCxnSpPr>
        <p:spPr>
          <a:xfrm rot="16200000" flipH="1">
            <a:off x="6046131" y="4411545"/>
            <a:ext cx="676074" cy="61109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8 Rectángulo redondeado"/>
          <p:cNvSpPr/>
          <p:nvPr/>
        </p:nvSpPr>
        <p:spPr>
          <a:xfrm>
            <a:off x="4510759" y="4548773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noProof="0" dirty="0" smtClean="0">
                <a:solidFill>
                  <a:srgbClr val="1F497D"/>
                </a:solidFill>
                <a:latin typeface="Calibri"/>
              </a:rPr>
              <a:t>Los dos puntos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28 Conector curvado"/>
          <p:cNvCxnSpPr>
            <a:endCxn id="28" idx="0"/>
          </p:cNvCxnSpPr>
          <p:nvPr/>
        </p:nvCxnSpPr>
        <p:spPr>
          <a:xfrm rot="16200000" flipH="1">
            <a:off x="4521489" y="3793347"/>
            <a:ext cx="899758" cy="61109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24 Rectángulo redondeado"/>
          <p:cNvSpPr/>
          <p:nvPr/>
        </p:nvSpPr>
        <p:spPr>
          <a:xfrm>
            <a:off x="5477666" y="554856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>
                <a:solidFill>
                  <a:prstClr val="black"/>
                </a:solidFill>
                <a:latin typeface="Calibri"/>
              </a:rPr>
              <a:t>Los dos puntos detienen el discurso para llamar la atención sobre lo que sigue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7" name="28 Conector curvado"/>
          <p:cNvCxnSpPr>
            <a:endCxn id="26" idx="0"/>
          </p:cNvCxnSpPr>
          <p:nvPr/>
        </p:nvCxnSpPr>
        <p:spPr>
          <a:xfrm>
            <a:off x="5331910" y="5063236"/>
            <a:ext cx="1052258" cy="485326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8 Rectángulo redondeado"/>
          <p:cNvSpPr/>
          <p:nvPr/>
        </p:nvSpPr>
        <p:spPr>
          <a:xfrm>
            <a:off x="2733305" y="4501010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Puntos suspensivos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28 Conector curvado"/>
          <p:cNvCxnSpPr/>
          <p:nvPr/>
        </p:nvCxnSpPr>
        <p:spPr>
          <a:xfrm rot="10800000" flipV="1">
            <a:off x="3499462" y="3657438"/>
            <a:ext cx="862249" cy="84357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24 Rectángulo redondeado"/>
          <p:cNvSpPr/>
          <p:nvPr/>
        </p:nvSpPr>
        <p:spPr>
          <a:xfrm>
            <a:off x="2865489" y="5587348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050" kern="0" dirty="0">
                <a:solidFill>
                  <a:prstClr val="black"/>
                </a:solidFill>
                <a:latin typeface="Calibri"/>
              </a:rPr>
              <a:t>Los puntos suspensivos indican una interrupción en la oración o un final </a:t>
            </a:r>
            <a:r>
              <a:rPr lang="es-BO" sz="1050" kern="0" dirty="0" smtClean="0">
                <a:solidFill>
                  <a:prstClr val="black"/>
                </a:solidFill>
                <a:latin typeface="Calibri"/>
              </a:rPr>
              <a:t>impreciso.</a:t>
            </a: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28 Conector curvado"/>
          <p:cNvCxnSpPr/>
          <p:nvPr/>
        </p:nvCxnSpPr>
        <p:spPr>
          <a:xfrm rot="16200000" flipH="1">
            <a:off x="3513274" y="5083542"/>
            <a:ext cx="531426" cy="39861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8 Rectángulo redondeado"/>
          <p:cNvSpPr/>
          <p:nvPr/>
        </p:nvSpPr>
        <p:spPr>
          <a:xfrm>
            <a:off x="1815552" y="388570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Los paréntesis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28 Conector curvado"/>
          <p:cNvCxnSpPr>
            <a:stCxn id="15" idx="1"/>
            <a:endCxn id="34" idx="0"/>
          </p:cNvCxnSpPr>
          <p:nvPr/>
        </p:nvCxnSpPr>
        <p:spPr>
          <a:xfrm rot="10800000" flipV="1">
            <a:off x="2581708" y="3288973"/>
            <a:ext cx="982180" cy="596733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24 Rectángulo redondeado"/>
          <p:cNvSpPr/>
          <p:nvPr/>
        </p:nvSpPr>
        <p:spPr>
          <a:xfrm>
            <a:off x="898644" y="5427026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28 Conector curvado"/>
          <p:cNvCxnSpPr>
            <a:endCxn id="36" idx="0"/>
          </p:cNvCxnSpPr>
          <p:nvPr/>
        </p:nvCxnSpPr>
        <p:spPr>
          <a:xfrm rot="5400000">
            <a:off x="1646666" y="4604201"/>
            <a:ext cx="981306" cy="66434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8 Rectángulo redondeado"/>
          <p:cNvSpPr/>
          <p:nvPr/>
        </p:nvSpPr>
        <p:spPr>
          <a:xfrm>
            <a:off x="375392" y="3237635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</a:t>
            </a:r>
            <a:r>
              <a:rPr lang="es-ES" b="1" i="1" kern="0" dirty="0" err="1" smtClean="0">
                <a:solidFill>
                  <a:srgbClr val="1F497D"/>
                </a:solidFill>
                <a:latin typeface="Calibri"/>
              </a:rPr>
              <a:t>guión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4 Rectángulo redondeado"/>
          <p:cNvSpPr/>
          <p:nvPr/>
        </p:nvSpPr>
        <p:spPr>
          <a:xfrm>
            <a:off x="251520" y="4160165"/>
            <a:ext cx="1374950" cy="106903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100" dirty="0">
                <a:solidFill>
                  <a:srgbClr val="080808"/>
                </a:solidFill>
                <a:latin typeface="Calibri" panose="020F0502020204030204" pitchFamily="34" charset="0"/>
              </a:rPr>
              <a:t>Se utiliza básicamente cuando es necesario hacer divisiones dentro de una palabra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0" name="28 Conector curvado"/>
          <p:cNvCxnSpPr>
            <a:endCxn id="39" idx="0"/>
          </p:cNvCxnSpPr>
          <p:nvPr/>
        </p:nvCxnSpPr>
        <p:spPr>
          <a:xfrm rot="5400000">
            <a:off x="838586" y="3850184"/>
            <a:ext cx="410391" cy="20957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28 Conector curvado"/>
          <p:cNvCxnSpPr/>
          <p:nvPr/>
        </p:nvCxnSpPr>
        <p:spPr>
          <a:xfrm rot="10800000" flipV="1">
            <a:off x="1907704" y="3120234"/>
            <a:ext cx="1666992" cy="3571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8 Rectángulo redondeado"/>
          <p:cNvSpPr/>
          <p:nvPr/>
        </p:nvSpPr>
        <p:spPr>
          <a:xfrm>
            <a:off x="301851" y="1821527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EL Corchete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28 Conector curvado"/>
          <p:cNvCxnSpPr>
            <a:endCxn id="42" idx="3"/>
          </p:cNvCxnSpPr>
          <p:nvPr/>
        </p:nvCxnSpPr>
        <p:spPr>
          <a:xfrm rot="10800000">
            <a:off x="1834163" y="2061226"/>
            <a:ext cx="1864822" cy="85125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24 Rectángulo redondeado"/>
          <p:cNvSpPr/>
          <p:nvPr/>
        </p:nvSpPr>
        <p:spPr>
          <a:xfrm>
            <a:off x="161505" y="2515382"/>
            <a:ext cx="1813004" cy="62884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BO" sz="1100" kern="0" dirty="0">
                <a:solidFill>
                  <a:prstClr val="black"/>
                </a:solidFill>
                <a:latin typeface="Calibri"/>
              </a:rPr>
              <a:t>Los paréntesis se usan para encerrar ciertas aclaraciones o </a:t>
            </a:r>
            <a:r>
              <a:rPr lang="es-BO" sz="1100" kern="0" dirty="0" smtClean="0">
                <a:solidFill>
                  <a:prstClr val="black"/>
                </a:solidFill>
                <a:latin typeface="Calibri"/>
              </a:rPr>
              <a:t>incisos.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5" name="28 Conector curvado"/>
          <p:cNvCxnSpPr/>
          <p:nvPr/>
        </p:nvCxnSpPr>
        <p:spPr>
          <a:xfrm rot="5400000">
            <a:off x="841840" y="2376346"/>
            <a:ext cx="245277" cy="509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8 Rectángulo redondeado"/>
          <p:cNvSpPr/>
          <p:nvPr/>
        </p:nvSpPr>
        <p:spPr>
          <a:xfrm>
            <a:off x="2306641" y="1198518"/>
            <a:ext cx="1532312" cy="47939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solidFill>
                  <a:srgbClr val="1F497D"/>
                </a:solidFill>
                <a:latin typeface="Calibri"/>
              </a:rPr>
              <a:t>Las Comillas</a:t>
            </a:r>
            <a:endParaRPr kumimoji="0" lang="es-ES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28 Conector curvado"/>
          <p:cNvCxnSpPr>
            <a:endCxn id="46" idx="1"/>
          </p:cNvCxnSpPr>
          <p:nvPr/>
        </p:nvCxnSpPr>
        <p:spPr>
          <a:xfrm rot="10800000">
            <a:off x="2306641" y="1438217"/>
            <a:ext cx="1582234" cy="1499314"/>
          </a:xfrm>
          <a:prstGeom prst="curvedConnector3">
            <a:avLst>
              <a:gd name="adj1" fmla="val 114448"/>
            </a:avLst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24 Rectángulo redondeado"/>
          <p:cNvSpPr/>
          <p:nvPr/>
        </p:nvSpPr>
        <p:spPr>
          <a:xfrm>
            <a:off x="2867189" y="1765141"/>
            <a:ext cx="1411315" cy="973243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000" dirty="0" smtClean="0">
                <a:solidFill>
                  <a:srgbClr val="080808"/>
                </a:solidFill>
              </a:rPr>
              <a:t>Comillas </a:t>
            </a:r>
            <a:r>
              <a:rPr lang="es-ES" sz="1000" dirty="0">
                <a:solidFill>
                  <a:srgbClr val="080808"/>
                </a:solidFill>
              </a:rPr>
              <a:t>angulares, también llamadas latinas o españolas (« »), las inglesas (" ") y las simples (' </a:t>
            </a:r>
            <a:r>
              <a:rPr lang="es-ES" sz="1000" dirty="0" smtClean="0">
                <a:solidFill>
                  <a:srgbClr val="080808"/>
                </a:solidFill>
              </a:rPr>
              <a:t>').</a:t>
            </a:r>
            <a:endParaRPr kumimoji="0" lang="es-ES" sz="10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28 Conector curvado"/>
          <p:cNvCxnSpPr>
            <a:endCxn id="46" idx="3"/>
          </p:cNvCxnSpPr>
          <p:nvPr/>
        </p:nvCxnSpPr>
        <p:spPr>
          <a:xfrm rot="16200000" flipV="1">
            <a:off x="3678110" y="1599060"/>
            <a:ext cx="762628" cy="440942"/>
          </a:xfrm>
          <a:prstGeom prst="curved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14046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/>
              <a:t>Marco </a:t>
            </a:r>
            <a:r>
              <a:rPr lang="en-US" altLang="es-BO" dirty="0" err="1" smtClean="0"/>
              <a:t>Teórico</a:t>
            </a:r>
            <a:endParaRPr lang="en-US" altLang="es-BO" dirty="0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1143000" y="2033588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1447800" y="233838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3852863" y="236378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smtClean="0">
                <a:solidFill>
                  <a:schemeClr val="bg1"/>
                </a:solidFill>
              </a:rPr>
              <a:t>Desafíos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Educativos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4183063" y="3025775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err="1" smtClean="0">
                <a:solidFill>
                  <a:schemeClr val="bg1"/>
                </a:solidFill>
              </a:rPr>
              <a:t>Perspectivas</a:t>
            </a:r>
            <a:r>
              <a:rPr lang="en-US" altLang="es-BO" b="1" dirty="0" smtClean="0">
                <a:solidFill>
                  <a:schemeClr val="bg1"/>
                </a:solidFill>
              </a:rPr>
              <a:t>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Educativas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4449763" y="3686175"/>
            <a:ext cx="377983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smtClean="0">
                <a:solidFill>
                  <a:schemeClr val="bg1"/>
                </a:solidFill>
              </a:rPr>
              <a:t>La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Educación</a:t>
            </a:r>
            <a:r>
              <a:rPr lang="en-US" altLang="es-BO" b="1" dirty="0" smtClean="0">
                <a:solidFill>
                  <a:schemeClr val="bg1"/>
                </a:solidFill>
              </a:rPr>
              <a:t> del </a:t>
            </a:r>
            <a:r>
              <a:rPr lang="en-US" altLang="es-BO" b="1" dirty="0" err="1" smtClean="0">
                <a:solidFill>
                  <a:schemeClr val="bg1"/>
                </a:solidFill>
              </a:rPr>
              <a:t>siglo</a:t>
            </a:r>
            <a:r>
              <a:rPr lang="en-US" altLang="es-BO" b="1" dirty="0" smtClean="0">
                <a:solidFill>
                  <a:schemeClr val="bg1"/>
                </a:solidFill>
              </a:rPr>
              <a:t> XXI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4183063" y="4346575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err="1" smtClean="0">
                <a:solidFill>
                  <a:schemeClr val="bg1"/>
                </a:solidFill>
              </a:rPr>
              <a:t>Innovaciones</a:t>
            </a:r>
            <a:r>
              <a:rPr lang="en-US" altLang="es-BO" b="1" dirty="0" smtClean="0">
                <a:solidFill>
                  <a:schemeClr val="bg1"/>
                </a:solidFill>
              </a:rPr>
              <a:t>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Educativas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3852863" y="5008563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err="1" smtClean="0">
                <a:solidFill>
                  <a:schemeClr val="bg1"/>
                </a:solidFill>
              </a:rPr>
              <a:t>Materiales</a:t>
            </a:r>
            <a:r>
              <a:rPr lang="en-US" altLang="es-BO" b="1" dirty="0" smtClean="0">
                <a:solidFill>
                  <a:schemeClr val="bg1"/>
                </a:solidFill>
              </a:rPr>
              <a:t>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Educativos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1465313" y="3143870"/>
            <a:ext cx="2962671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BO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Estrategias</a:t>
            </a:r>
            <a:r>
              <a:rPr lang="en-US" altLang="es-BO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altLang="es-BO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n-US" altLang="es-BO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Enseñanza</a:t>
            </a:r>
            <a:endParaRPr lang="en-US" altLang="es-BO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3491880" y="5665242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s-BO" b="1" dirty="0" err="1" smtClean="0">
                <a:solidFill>
                  <a:schemeClr val="bg1"/>
                </a:solidFill>
              </a:rPr>
              <a:t>Tecnología</a:t>
            </a:r>
            <a:r>
              <a:rPr lang="en-US" altLang="es-BO" b="1" dirty="0" smtClean="0">
                <a:solidFill>
                  <a:schemeClr val="bg1"/>
                </a:solidFill>
              </a:rPr>
              <a:t> </a:t>
            </a:r>
            <a:r>
              <a:rPr lang="en-US" altLang="es-BO" b="1" dirty="0" err="1" smtClean="0">
                <a:solidFill>
                  <a:schemeClr val="bg1"/>
                </a:solidFill>
              </a:rPr>
              <a:t>Educativa</a:t>
            </a:r>
            <a:endParaRPr lang="en-US" altLang="es-BO" b="1" dirty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140468"/>
            <a:ext cx="1143008" cy="63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32" y="4039342"/>
            <a:ext cx="2511160" cy="281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/>
              <a:t>Marco </a:t>
            </a:r>
            <a:r>
              <a:rPr lang="en-US" altLang="es-BO" dirty="0" err="1" smtClean="0"/>
              <a:t>Teórico</a:t>
            </a:r>
            <a:endParaRPr lang="en-US" altLang="es-BO" dirty="0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331640" y="1714723"/>
            <a:ext cx="5929312" cy="3946525"/>
            <a:chOff x="1017" y="1152"/>
            <a:chExt cx="3735" cy="2486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</p:grpSp>
        <p:grpSp>
          <p:nvGrpSpPr>
            <p:cNvPr id="66568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280" y="1546"/>
              <a:ext cx="121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BO" sz="2400" b="1" dirty="0" smtClean="0">
                  <a:solidFill>
                    <a:srgbClr val="FFFFFF"/>
                  </a:solidFill>
                </a:rPr>
                <a:t>SOFTWARE</a:t>
              </a:r>
            </a:p>
            <a:p>
              <a:pPr algn="ctr" eaLnBrk="0" hangingPunct="0"/>
              <a:r>
                <a:rPr lang="en-US" altLang="es-BO" sz="2000" b="1" dirty="0" smtClean="0">
                  <a:solidFill>
                    <a:srgbClr val="FFFFFF"/>
                  </a:solidFill>
                </a:rPr>
                <a:t>EDUCATIVO</a:t>
              </a:r>
              <a:endParaRPr lang="en-US" altLang="es-BO" sz="1200" dirty="0">
                <a:solidFill>
                  <a:srgbClr val="FFFFFF"/>
                </a:solidFill>
              </a:endParaRP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202" y="2069"/>
              <a:ext cx="113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Estructura</a:t>
              </a:r>
              <a:r>
                <a:rPr lang="en-US" altLang="es-BO" sz="2000" b="1" dirty="0" smtClean="0">
                  <a:solidFill>
                    <a:srgbClr val="FFFFFF"/>
                  </a:solidFill>
                </a:rPr>
                <a:t> </a:t>
              </a:r>
            </a:p>
            <a:p>
              <a:pPr algn="ctr" eaLnBrk="0" hangingPunct="0"/>
              <a:r>
                <a:rPr lang="en-US" altLang="es-BO" sz="2000" b="1" dirty="0" smtClean="0">
                  <a:solidFill>
                    <a:srgbClr val="FFFFFF"/>
                  </a:solidFill>
                </a:rPr>
                <a:t>Del Software </a:t>
              </a:r>
            </a:p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Educativo</a:t>
              </a:r>
              <a:endParaRPr lang="en-US" altLang="es-BO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66574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442" y="2170"/>
              <a:ext cx="109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Funciones</a:t>
              </a:r>
              <a:endParaRPr lang="en-US" altLang="es-BO" sz="2000" b="1" dirty="0" smtClean="0">
                <a:solidFill>
                  <a:srgbClr val="FFFFFF"/>
                </a:solidFill>
              </a:endParaRPr>
            </a:p>
            <a:p>
              <a:pPr algn="ctr" eaLnBrk="0" hangingPunct="0"/>
              <a:r>
                <a:rPr lang="en-US" altLang="es-BO" sz="2000" b="1" dirty="0" smtClean="0">
                  <a:solidFill>
                    <a:srgbClr val="FFFFFF"/>
                  </a:solidFill>
                </a:rPr>
                <a:t>Del Software</a:t>
              </a:r>
            </a:p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Educativo</a:t>
              </a:r>
              <a:endParaRPr lang="en-US" altLang="es-BO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BO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456" y="2659"/>
              <a:ext cx="88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Tipos</a:t>
              </a:r>
              <a:r>
                <a:rPr lang="en-US" altLang="es-BO" sz="2000" b="1" dirty="0" smtClean="0">
                  <a:solidFill>
                    <a:srgbClr val="FFFFFF"/>
                  </a:solidFill>
                </a:rPr>
                <a:t> de</a:t>
              </a:r>
            </a:p>
            <a:p>
              <a:pPr algn="ctr" eaLnBrk="0" hangingPunct="0"/>
              <a:r>
                <a:rPr lang="en-US" altLang="es-BO" sz="2000" b="1" dirty="0" smtClean="0">
                  <a:solidFill>
                    <a:srgbClr val="FFFFFF"/>
                  </a:solidFill>
                </a:rPr>
                <a:t>Software </a:t>
              </a:r>
            </a:p>
            <a:p>
              <a:pPr algn="ctr" eaLnBrk="0" hangingPunct="0"/>
              <a:r>
                <a:rPr lang="en-US" altLang="es-BO" sz="2000" b="1" dirty="0" err="1" smtClean="0">
                  <a:solidFill>
                    <a:srgbClr val="FFFFFF"/>
                  </a:solidFill>
                </a:rPr>
                <a:t>Educativo</a:t>
              </a:r>
              <a:endParaRPr lang="en-US" altLang="es-BO" sz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00" y="4100995"/>
            <a:ext cx="2511160" cy="2818658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1520080" y="202121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/>
              <a:t>Marco </a:t>
            </a:r>
            <a:r>
              <a:rPr lang="en-US" altLang="es-BO" dirty="0" err="1" smtClean="0"/>
              <a:t>Teórico</a:t>
            </a:r>
            <a:endParaRPr lang="en-US" altLang="es-BO" sz="2400" dirty="0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895600" y="2133600"/>
            <a:ext cx="3197225" cy="2890838"/>
            <a:chOff x="1872" y="1824"/>
            <a:chExt cx="2014" cy="1821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BO"/>
            </a:p>
          </p:txBody>
        </p:sp>
        <p:sp>
          <p:nvSpPr>
            <p:cNvPr id="67594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BO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BO"/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BO"/>
            </a:p>
          </p:txBody>
        </p:sp>
      </p:grpSp>
      <p:sp>
        <p:nvSpPr>
          <p:cNvPr id="67599" name="AutoShape 15"/>
          <p:cNvSpPr>
            <a:spLocks noChangeArrowheads="1"/>
          </p:cNvSpPr>
          <p:nvPr/>
        </p:nvSpPr>
        <p:spPr bwMode="gray">
          <a:xfrm>
            <a:off x="838200" y="2667000"/>
            <a:ext cx="1828800" cy="1066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gray">
          <a:xfrm>
            <a:off x="6324600" y="3200400"/>
            <a:ext cx="1905000" cy="10874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gray">
          <a:xfrm>
            <a:off x="6324600" y="2667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gray">
          <a:xfrm>
            <a:off x="3572156" y="3068960"/>
            <a:ext cx="18790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BO" sz="2000" b="1" dirty="0" err="1" smtClean="0"/>
              <a:t>Caracteristica</a:t>
            </a:r>
            <a:endParaRPr lang="en-US" altLang="es-BO" sz="2000" b="1" dirty="0" smtClean="0"/>
          </a:p>
          <a:p>
            <a:pPr algn="ctr" eaLnBrk="0" hangingPunct="0"/>
            <a:r>
              <a:rPr lang="en-US" altLang="es-BO" sz="2000" b="1" dirty="0" smtClean="0"/>
              <a:t>Del Software</a:t>
            </a:r>
          </a:p>
          <a:p>
            <a:pPr algn="ctr" eaLnBrk="0" hangingPunct="0"/>
            <a:r>
              <a:rPr lang="en-US" altLang="es-BO" sz="2000" b="1" dirty="0" err="1" smtClean="0"/>
              <a:t>Educativo</a:t>
            </a:r>
            <a:endParaRPr lang="en-US" altLang="es-BO" sz="2000" b="1" dirty="0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blackWhite">
          <a:xfrm>
            <a:off x="2557463" y="51816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_tradnl" b="1" dirty="0"/>
              <a:t>Software Educativo Multimedia</a:t>
            </a:r>
            <a:endParaRPr lang="en-US" altLang="es-BO" dirty="0">
              <a:latin typeface="Verdana" panose="020B0604030504040204" pitchFamily="34" charset="0"/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gray">
          <a:xfrm>
            <a:off x="947582" y="3013502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 dirty="0" smtClean="0"/>
              <a:t>Características</a:t>
            </a:r>
          </a:p>
          <a:p>
            <a:pPr algn="ctr" eaLnBrk="0" hangingPunct="0"/>
            <a:r>
              <a:rPr lang="es-ES" sz="1400" b="1" dirty="0" smtClean="0"/>
              <a:t> </a:t>
            </a:r>
            <a:r>
              <a:rPr lang="es-ES" sz="1400" b="1" dirty="0"/>
              <a:t>del Multimedia</a:t>
            </a:r>
            <a:endParaRPr lang="en-US" altLang="es-BO" sz="1400" dirty="0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gray">
          <a:xfrm>
            <a:off x="6527260" y="2824163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BO" dirty="0" err="1" smtClean="0"/>
              <a:t>Interactividad</a:t>
            </a:r>
            <a:endParaRPr lang="en-US" altLang="es-BO" dirty="0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gray">
          <a:xfrm>
            <a:off x="6300065" y="3451647"/>
            <a:ext cx="18614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 dirty="0"/>
              <a:t>Ventajas   E  </a:t>
            </a:r>
            <a:endParaRPr lang="es-ES_tradnl" sz="1200" b="1" dirty="0" smtClean="0"/>
          </a:p>
          <a:p>
            <a:pPr algn="ctr" eaLnBrk="0" hangingPunct="0"/>
            <a:r>
              <a:rPr lang="es-ES_tradnl" sz="1200" b="1" dirty="0" smtClean="0"/>
              <a:t> </a:t>
            </a:r>
            <a:r>
              <a:rPr lang="es-ES_tradnl" sz="1200" b="1" dirty="0"/>
              <a:t>Inconvenientes   </a:t>
            </a:r>
            <a:endParaRPr lang="es-ES_tradnl" sz="1200" b="1" dirty="0" smtClean="0"/>
          </a:p>
          <a:p>
            <a:pPr algn="ctr" eaLnBrk="0" hangingPunct="0"/>
            <a:r>
              <a:rPr lang="es-ES_tradnl" sz="1200" b="1" dirty="0" smtClean="0"/>
              <a:t>Del   </a:t>
            </a:r>
            <a:r>
              <a:rPr lang="es-ES_tradnl" sz="1200" b="1" dirty="0"/>
              <a:t>Uso   De </a:t>
            </a:r>
            <a:r>
              <a:rPr lang="es-ES_tradnl" sz="1200" b="1" dirty="0" smtClean="0"/>
              <a:t>Software</a:t>
            </a:r>
          </a:p>
          <a:p>
            <a:pPr algn="ctr" eaLnBrk="0" hangingPunct="0"/>
            <a:r>
              <a:rPr lang="es-ES_tradnl" sz="1200" b="1" dirty="0" smtClean="0"/>
              <a:t> </a:t>
            </a:r>
            <a:r>
              <a:rPr lang="es-ES_tradnl" sz="1200" b="1" dirty="0"/>
              <a:t>Educativo</a:t>
            </a:r>
            <a:endParaRPr lang="en-US" altLang="es-BO" sz="1200" dirty="0"/>
          </a:p>
        </p:txBody>
      </p:sp>
      <p:pic>
        <p:nvPicPr>
          <p:cNvPr id="22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/>
              <a:t>Marco </a:t>
            </a:r>
            <a:r>
              <a:rPr lang="en-US" altLang="es-BO" dirty="0" err="1" smtClean="0"/>
              <a:t>Teórico</a:t>
            </a:r>
            <a:endParaRPr lang="en-US" altLang="es-BO" dirty="0"/>
          </a:p>
        </p:txBody>
      </p:sp>
      <p:sp>
        <p:nvSpPr>
          <p:cNvPr id="68611" name="Freeform 3"/>
          <p:cNvSpPr>
            <a:spLocks/>
          </p:cNvSpPr>
          <p:nvPr/>
        </p:nvSpPr>
        <p:spPr bwMode="invGray">
          <a:xfrm>
            <a:off x="7761288" y="2057400"/>
            <a:ext cx="614362" cy="981075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563F">
                  <a:gamma/>
                  <a:shade val="46275"/>
                  <a:invGamma/>
                </a:srgbClr>
              </a:gs>
              <a:gs pos="50000">
                <a:srgbClr val="00563F"/>
              </a:gs>
              <a:gs pos="100000">
                <a:srgbClr val="00563F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2" name="Freeform 4"/>
          <p:cNvSpPr>
            <a:spLocks/>
          </p:cNvSpPr>
          <p:nvPr/>
        </p:nvSpPr>
        <p:spPr bwMode="invGray">
          <a:xfrm>
            <a:off x="4821238" y="2057400"/>
            <a:ext cx="3560762" cy="627063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7143750" y="3032125"/>
            <a:ext cx="612775" cy="97472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4B1092">
                  <a:gamma/>
                  <a:shade val="46275"/>
                  <a:invGamma/>
                </a:srgbClr>
              </a:gs>
              <a:gs pos="50000">
                <a:srgbClr val="4B1092"/>
              </a:gs>
              <a:gs pos="100000">
                <a:srgbClr val="4B1092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4" name="Freeform 6"/>
          <p:cNvSpPr>
            <a:spLocks/>
          </p:cNvSpPr>
          <p:nvPr/>
        </p:nvSpPr>
        <p:spPr bwMode="gray">
          <a:xfrm>
            <a:off x="3937000" y="3032125"/>
            <a:ext cx="3827463" cy="625475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6524625" y="3995738"/>
            <a:ext cx="611188" cy="981075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</a:srgbClr>
              </a:gs>
              <a:gs pos="50000">
                <a:srgbClr val="90330A"/>
              </a:gs>
              <a:gs pos="100000">
                <a:srgbClr val="90330A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6" name="Freeform 8"/>
          <p:cNvSpPr>
            <a:spLocks/>
          </p:cNvSpPr>
          <p:nvPr/>
        </p:nvSpPr>
        <p:spPr bwMode="gray">
          <a:xfrm>
            <a:off x="5910263" y="4962525"/>
            <a:ext cx="614362" cy="981075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rgbClr val="906B0E">
                  <a:gamma/>
                  <a:shade val="46275"/>
                  <a:invGamma/>
                </a:srgbClr>
              </a:gs>
              <a:gs pos="50000">
                <a:srgbClr val="906B0E"/>
              </a:gs>
              <a:gs pos="100000">
                <a:srgbClr val="906B0E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>
            <a:off x="2178050" y="4967288"/>
            <a:ext cx="4346575" cy="627062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F2E16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invGray">
          <a:xfrm flipH="1">
            <a:off x="914400" y="5937250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invGray">
          <a:xfrm flipH="1">
            <a:off x="914400" y="4962525"/>
            <a:ext cx="214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invGray">
          <a:xfrm flipH="1">
            <a:off x="914400" y="4000500"/>
            <a:ext cx="303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invGray">
          <a:xfrm flipH="1">
            <a:off x="914400" y="3040063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invGray">
          <a:xfrm flipH="1">
            <a:off x="914400" y="2063750"/>
            <a:ext cx="479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invGray">
          <a:xfrm>
            <a:off x="1104900" y="2057400"/>
            <a:ext cx="0" cy="101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invGray">
          <a:xfrm>
            <a:off x="1104900" y="30686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invGray">
          <a:xfrm>
            <a:off x="1104900" y="401478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invGray">
          <a:xfrm>
            <a:off x="1104900" y="4962525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8627" name="Freeform 19"/>
          <p:cNvSpPr>
            <a:spLocks/>
          </p:cNvSpPr>
          <p:nvPr/>
        </p:nvSpPr>
        <p:spPr bwMode="invGray">
          <a:xfrm>
            <a:off x="2808288" y="2246313"/>
            <a:ext cx="1957387" cy="3157537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gray">
          <a:xfrm>
            <a:off x="4827588" y="2684463"/>
            <a:ext cx="2947987" cy="352425"/>
          </a:xfrm>
          <a:prstGeom prst="rect">
            <a:avLst/>
          </a:prstGeom>
          <a:gradFill rotWithShape="1">
            <a:gsLst>
              <a:gs pos="0">
                <a:srgbClr val="00906A">
                  <a:gamma/>
                  <a:shade val="72549"/>
                  <a:invGamma/>
                </a:srgbClr>
              </a:gs>
              <a:gs pos="50000">
                <a:srgbClr val="00906A"/>
              </a:gs>
              <a:gs pos="100000">
                <a:srgbClr val="00906A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BO" dirty="0"/>
              <a:t> </a:t>
            </a:r>
            <a:r>
              <a:rPr lang="es-ES_tradnl" b="1" dirty="0"/>
              <a:t>Medios audiovisuales</a:t>
            </a:r>
            <a:endParaRPr lang="en-US" altLang="es-BO" dirty="0">
              <a:latin typeface="Verdana" panose="020B0604030504040204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gray">
          <a:xfrm>
            <a:off x="3938588" y="3657600"/>
            <a:ext cx="3211512" cy="346075"/>
          </a:xfrm>
          <a:prstGeom prst="rect">
            <a:avLst/>
          </a:prstGeom>
          <a:gradFill rotWithShape="1">
            <a:gsLst>
              <a:gs pos="0">
                <a:srgbClr val="8041FF">
                  <a:gamma/>
                  <a:shade val="72549"/>
                  <a:invGamma/>
                </a:srgbClr>
              </a:gs>
              <a:gs pos="50000">
                <a:srgbClr val="8041FF"/>
              </a:gs>
              <a:gs pos="100000">
                <a:srgbClr val="8041FF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_tradnl" b="1" dirty="0"/>
              <a:t>Medios visuales</a:t>
            </a:r>
            <a:endParaRPr lang="en-US" altLang="es-BO" dirty="0">
              <a:latin typeface="Verdana" panose="020B0604030504040204" pitchFamily="34" charset="0"/>
            </a:endParaRPr>
          </a:p>
        </p:txBody>
      </p:sp>
      <p:sp>
        <p:nvSpPr>
          <p:cNvPr id="68630" name="Freeform 22"/>
          <p:cNvSpPr>
            <a:spLocks/>
          </p:cNvSpPr>
          <p:nvPr/>
        </p:nvSpPr>
        <p:spPr bwMode="gray">
          <a:xfrm>
            <a:off x="3059113" y="3995738"/>
            <a:ext cx="4083050" cy="631825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gray">
          <a:xfrm>
            <a:off x="3060700" y="4627563"/>
            <a:ext cx="3478213" cy="344487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sz="1200" b="1" dirty="0"/>
              <a:t>Ventajas que ofrece la imagen en la </a:t>
            </a:r>
            <a:r>
              <a:rPr lang="es-ES_tradnl" sz="1200" b="1" dirty="0" smtClean="0"/>
              <a:t>formación</a:t>
            </a:r>
            <a:r>
              <a:rPr lang="es-ES" sz="1200" dirty="0"/>
              <a:t> </a:t>
            </a:r>
            <a:endParaRPr lang="en-US" altLang="es-BO" dirty="0">
              <a:latin typeface="Verdana" panose="020B0604030504040204" pitchFamily="34" charset="0"/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gray">
          <a:xfrm>
            <a:off x="2176463" y="5595938"/>
            <a:ext cx="3741737" cy="344487"/>
          </a:xfrm>
          <a:prstGeom prst="rect">
            <a:avLst/>
          </a:prstGeom>
          <a:gradFill rotWithShape="1">
            <a:gsLst>
              <a:gs pos="0">
                <a:srgbClr val="D0A11C">
                  <a:gamma/>
                  <a:shade val="72549"/>
                  <a:invGamma/>
                </a:srgbClr>
              </a:gs>
              <a:gs pos="50000">
                <a:srgbClr val="D0A11C"/>
              </a:gs>
              <a:gs pos="100000">
                <a:srgbClr val="D0A11C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" b="1" dirty="0"/>
              <a:t>MEDIO DIDACTICO</a:t>
            </a:r>
            <a:endParaRPr lang="en-US" altLang="es-BO" dirty="0">
              <a:latin typeface="Verdana" panose="020B0604030504040204" pitchFamily="34" charset="0"/>
            </a:endParaRP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invGray">
          <a:xfrm>
            <a:off x="1095375" y="2433638"/>
            <a:ext cx="2327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 dirty="0"/>
              <a:t>Tecnologías informáticas</a:t>
            </a:r>
            <a:endParaRPr lang="en-US" altLang="es-BO" sz="1400" dirty="0">
              <a:latin typeface="Verdana" panose="020B0604030504040204" pitchFamily="34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invGray">
          <a:xfrm>
            <a:off x="1095375" y="3390900"/>
            <a:ext cx="2340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sz="1400" b="1" dirty="0"/>
              <a:t>¿Qué son los </a:t>
            </a:r>
            <a:r>
              <a:rPr lang="es-ES" sz="1400" b="1" dirty="0" smtClean="0"/>
              <a:t>discos</a:t>
            </a:r>
          </a:p>
          <a:p>
            <a:pPr eaLnBrk="0" hangingPunct="0"/>
            <a:r>
              <a:rPr lang="es-ES" sz="1400" b="1" dirty="0" smtClean="0"/>
              <a:t> </a:t>
            </a:r>
            <a:r>
              <a:rPr lang="es-ES" sz="1400" b="1" dirty="0"/>
              <a:t>compactos interactivos?</a:t>
            </a:r>
            <a:endParaRPr lang="en-US" altLang="es-BO" sz="1400" dirty="0">
              <a:latin typeface="Verdana" panose="020B0604030504040204" pitchFamily="34" charset="0"/>
            </a:endParaRP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invGray">
          <a:xfrm>
            <a:off x="1095375" y="4392613"/>
            <a:ext cx="2004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sz="1400" b="1" dirty="0"/>
              <a:t>CD Interactivo </a:t>
            </a:r>
            <a:r>
              <a:rPr lang="es-ES" sz="1400" b="1" dirty="0" smtClean="0"/>
              <a:t>como</a:t>
            </a:r>
          </a:p>
          <a:p>
            <a:pPr eaLnBrk="0" hangingPunct="0"/>
            <a:r>
              <a:rPr lang="es-ES" sz="1400" b="1" dirty="0" smtClean="0"/>
              <a:t> </a:t>
            </a:r>
            <a:r>
              <a:rPr lang="es-ES" sz="1400" b="1" dirty="0"/>
              <a:t>medio de Enseñanza</a:t>
            </a:r>
            <a:endParaRPr lang="en-US" altLang="es-BO" sz="1400" dirty="0">
              <a:latin typeface="Verdana" panose="020B060403050404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5813" y="353751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smtClean="0"/>
              <a:t>Marco </a:t>
            </a:r>
            <a:r>
              <a:rPr lang="en-US" altLang="es-BO" dirty="0" err="1" smtClean="0"/>
              <a:t>Teórico</a:t>
            </a:r>
            <a:endParaRPr lang="en-US" altLang="es-BO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ltGray">
          <a:xfrm>
            <a:off x="0" y="16764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3D8CA5"/>
              </a:gs>
              <a:gs pos="100000">
                <a:srgbClr val="87B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286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ES" sz="1400" b="1" dirty="0" smtClean="0"/>
          </a:p>
          <a:p>
            <a:pPr algn="ctr" eaLnBrk="0" hangingPunct="0"/>
            <a:r>
              <a:rPr lang="es-ES" sz="1400" b="1" dirty="0" smtClean="0"/>
              <a:t>CARACTERÍSTICAS</a:t>
            </a:r>
          </a:p>
          <a:p>
            <a:pPr algn="ctr" eaLnBrk="0" hangingPunct="0"/>
            <a:r>
              <a:rPr lang="es-ES" sz="1400" dirty="0"/>
              <a:t>Formato digital</a:t>
            </a:r>
            <a:r>
              <a:rPr lang="es-ES" sz="1400" dirty="0" smtClean="0"/>
              <a:t>:</a:t>
            </a:r>
          </a:p>
          <a:p>
            <a:pPr algn="ctr" eaLnBrk="0" hangingPunct="0"/>
            <a:r>
              <a:rPr lang="es-ES" sz="1400" dirty="0"/>
              <a:t>Propósito pedagógico</a:t>
            </a:r>
            <a:r>
              <a:rPr lang="es-ES" sz="1400" dirty="0" smtClean="0"/>
              <a:t>:</a:t>
            </a:r>
          </a:p>
          <a:p>
            <a:pPr algn="ctr" eaLnBrk="0" hangingPunct="0"/>
            <a:r>
              <a:rPr lang="es-ES" sz="1400" dirty="0"/>
              <a:t>Contenido interactivo:</a:t>
            </a:r>
            <a:endParaRPr lang="es-ES" sz="1400" dirty="0" smtClean="0"/>
          </a:p>
          <a:p>
            <a:pPr algn="ctr" eaLnBrk="0" hangingPunct="0"/>
            <a:endParaRPr lang="en-US" altLang="es-BO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429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" b="1" dirty="0"/>
              <a:t>DISEÑO DE </a:t>
            </a:r>
            <a:r>
              <a:rPr lang="es-ES" b="1" dirty="0" smtClean="0"/>
              <a:t>OBJETOS</a:t>
            </a:r>
          </a:p>
          <a:p>
            <a:pPr algn="ctr" eaLnBrk="0" hangingPunct="0"/>
            <a:r>
              <a:rPr lang="es-ES" b="1" dirty="0" smtClean="0"/>
              <a:t> </a:t>
            </a:r>
            <a:r>
              <a:rPr lang="es-ES" b="1" dirty="0"/>
              <a:t>DE </a:t>
            </a:r>
            <a:r>
              <a:rPr lang="es-ES" b="1" dirty="0" smtClean="0"/>
              <a:t>APRENDIZAJE</a:t>
            </a:r>
          </a:p>
          <a:p>
            <a:pPr algn="ctr" eaLnBrk="0" hangingPunct="0"/>
            <a:endParaRPr lang="en-US" altLang="es-BO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572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" b="1" dirty="0"/>
              <a:t>METODOLOGÍA</a:t>
            </a:r>
            <a:endParaRPr lang="en-US" altLang="es-BO" dirty="0"/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s-BO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OBJETOS DE APRENDIZAJE</a:t>
            </a:r>
            <a:endParaRPr lang="en-US" altLang="es-BO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Título"/>
          <p:cNvSpPr txBox="1">
            <a:spLocks/>
          </p:cNvSpPr>
          <p:nvPr/>
        </p:nvSpPr>
        <p:spPr>
          <a:xfrm>
            <a:off x="925046" y="3501008"/>
            <a:ext cx="7319361" cy="1872208"/>
          </a:xfrm>
          <a:prstGeom prst="rect">
            <a:avLst/>
          </a:prstGeom>
        </p:spPr>
        <p:txBody>
          <a:bodyPr vert="horz" anchor="b">
            <a:no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CAPITULO III: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DISEÑO  METODOLÓGICO</a:t>
            </a:r>
            <a:endParaRPr lang="es-ES" sz="4800" b="1" i="1" cap="small" dirty="0">
              <a:solidFill>
                <a:schemeClr val="tx2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3 Imagen" descr="C:\Documents and Settings\Piter\Mis documentos\Mis imágenes\imagenes para modulos\ilu_buscado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962" r="899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771409"/>
            <a:ext cx="2661088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457200"/>
          </a:xfrm>
        </p:spPr>
        <p:txBody>
          <a:bodyPr/>
          <a:lstStyle/>
          <a:p>
            <a:r>
              <a:rPr lang="en-US" altLang="es-BO" dirty="0" err="1" smtClean="0"/>
              <a:t>Tipo</a:t>
            </a:r>
            <a:r>
              <a:rPr lang="en-US" altLang="es-BO" dirty="0" smtClean="0"/>
              <a:t> de </a:t>
            </a:r>
            <a:r>
              <a:rPr lang="en-US" altLang="es-BO" dirty="0" err="1" smtClean="0"/>
              <a:t>Investigación</a:t>
            </a:r>
            <a:r>
              <a:rPr lang="en-US" altLang="es-BO" dirty="0" smtClean="0"/>
              <a:t> </a:t>
            </a:r>
            <a:endParaRPr lang="en-US" altLang="es-BO" dirty="0"/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23528" y="1052736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s-ES_tradnl" sz="2400" dirty="0"/>
              <a:t>El tipo de estudio de la presente investigación es </a:t>
            </a:r>
            <a:r>
              <a:rPr lang="es-ES_tradnl" sz="2400" b="1" dirty="0"/>
              <a:t>explicativo. </a:t>
            </a:r>
            <a:r>
              <a:rPr lang="es-ES_tradnl" sz="2400" dirty="0"/>
              <a:t>Según Hernández y otros (1998), “Los estudios explicativos van más allá de la descripción de conceptos, o fenómenos o del establecimiento de relaciones entre conceptos: están dirigidos a responder a las causas de los eventos físicos o sociales. Como su nombre lo indica, su interés se centra en explicar por qué ocurre un fenómeno y en qué condiciones se da éste, o por qué dos o más variables están relacionadas.”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Diseño</a:t>
            </a:r>
            <a:r>
              <a:rPr lang="en-US" altLang="es-BO" dirty="0" smtClean="0"/>
              <a:t> de </a:t>
            </a:r>
            <a:r>
              <a:rPr lang="en-US" altLang="es-BO" dirty="0" err="1" smtClean="0"/>
              <a:t>Investigación</a:t>
            </a:r>
            <a:endParaRPr lang="en-US" altLang="es-BO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97933" y="1312749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ES_tradnl" sz="2400" dirty="0"/>
              <a:t>El diseño de investigación es el plan o la estrategia para responder a problemas y dar un curso a la investigación, de esta manera, el presente estudio estará guiado por un diseño </a:t>
            </a:r>
            <a:r>
              <a:rPr lang="es-ES_tradnl" sz="2400" b="1" dirty="0"/>
              <a:t>pre-experimental</a:t>
            </a:r>
            <a:r>
              <a:rPr lang="es-ES_tradnl" sz="2400" dirty="0"/>
              <a:t>, a través de la aplicación de una pre-prueba – post-prueba con un solo grupo (Hernández S., 2006).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0645"/>
              </p:ext>
            </p:extLst>
          </p:nvPr>
        </p:nvGraphicFramePr>
        <p:xfrm>
          <a:off x="1403648" y="4004564"/>
          <a:ext cx="5721052" cy="1008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973"/>
                <a:gridCol w="2608490"/>
                <a:gridCol w="1650589"/>
              </a:tblGrid>
              <a:tr h="1008611"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O1</a:t>
                      </a:r>
                      <a:endParaRPr lang="es-BO" sz="1100" dirty="0">
                        <a:effectLst/>
                      </a:endParaRPr>
                    </a:p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PRETEST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X</a:t>
                      </a:r>
                      <a:endParaRPr lang="es-BO" sz="1100" dirty="0">
                        <a:effectLst/>
                      </a:endParaRPr>
                    </a:p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PROPUESTA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O2</a:t>
                      </a:r>
                      <a:endParaRPr lang="es-BO" sz="1100" dirty="0">
                        <a:effectLst/>
                      </a:endParaRPr>
                    </a:p>
                    <a:p>
                      <a:pPr marL="36195" algn="ctr"/>
                      <a:r>
                        <a:rPr lang="es-ES_tradnl" sz="1600" dirty="0">
                          <a:effectLst/>
                        </a:rPr>
                        <a:t>POST TEST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8" y="476672"/>
            <a:ext cx="8153400" cy="457200"/>
          </a:xfrm>
        </p:spPr>
        <p:txBody>
          <a:bodyPr/>
          <a:lstStyle/>
          <a:p>
            <a:pPr>
              <a:buNone/>
            </a:pPr>
            <a:r>
              <a:rPr lang="es-ES" dirty="0">
                <a:solidFill>
                  <a:srgbClr val="EAE2AA"/>
                </a:solidFill>
                <a:latin typeface="Cambria" panose="02040503050406030204" pitchFamily="18" charset="0"/>
              </a:rPr>
              <a:t>Formulación del Problema</a:t>
            </a:r>
            <a:endParaRPr lang="es-ES" sz="3200" dirty="0">
              <a:latin typeface="Cambria" panose="02040503050406030204" pitchFamily="18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B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2132856"/>
            <a:ext cx="8318728" cy="27214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7313" lvl="0" indent="22225" algn="just" fontAlgn="auto">
              <a:buClr>
                <a:srgbClr val="2DA2BF"/>
              </a:buClr>
              <a:buNone/>
            </a:pPr>
            <a:r>
              <a:rPr lang="es-BO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¿Influye el CD interactivo gramatical en el aprendizaje de los signos de puntuación en estudiantes de octavo grado de la Unidad Educativa Luis Espinal Camps de Fe y Alegría?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434177"/>
            <a:ext cx="2753940" cy="3091167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6215082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1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Población</a:t>
            </a:r>
            <a:r>
              <a:rPr lang="en-US" altLang="es-BO" dirty="0" smtClean="0"/>
              <a:t> y </a:t>
            </a:r>
            <a:r>
              <a:rPr lang="en-US" altLang="es-BO" dirty="0" err="1" smtClean="0"/>
              <a:t>Universo</a:t>
            </a:r>
            <a:endParaRPr lang="en-US" altLang="es-BO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81000" y="1556792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_tradnl" sz="2800" dirty="0"/>
              <a:t>La población de estudio estuvo compuesta por estudiantes de octavo grado de la Unidad Educativa “Luis Espinal Camps de Fe y Alegría” de la ciudad de el Alto.</a:t>
            </a:r>
            <a:endParaRPr lang="es-BO" sz="2800" dirty="0"/>
          </a:p>
        </p:txBody>
      </p:sp>
      <p:pic>
        <p:nvPicPr>
          <p:cNvPr id="5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3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Tipo</a:t>
            </a:r>
            <a:r>
              <a:rPr lang="en-US" altLang="es-BO" dirty="0" smtClean="0"/>
              <a:t> de </a:t>
            </a:r>
            <a:r>
              <a:rPr lang="en-US" altLang="es-BO" dirty="0" err="1" smtClean="0"/>
              <a:t>Muestra</a:t>
            </a:r>
            <a:endParaRPr lang="en-US" altLang="es-BO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81000" y="1556792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_tradnl" sz="2800" dirty="0"/>
              <a:t>La Muestra que se eligió para la realización de esta investigación es No Probabilística. “La Muestra es No Probabilística porque se trabajara con grupos Intactos” (</a:t>
            </a:r>
            <a:r>
              <a:rPr lang="es-ES_tradnl" sz="2800" dirty="0" err="1"/>
              <a:t>Bellot</a:t>
            </a:r>
            <a:r>
              <a:rPr lang="es-ES_tradnl" sz="2800" dirty="0"/>
              <a:t>, 2004).</a:t>
            </a:r>
            <a:endParaRPr lang="es-BO" sz="2800" dirty="0"/>
          </a:p>
        </p:txBody>
      </p:sp>
      <p:pic>
        <p:nvPicPr>
          <p:cNvPr id="5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Tamaño</a:t>
            </a:r>
            <a:r>
              <a:rPr lang="en-US" altLang="es-BO" dirty="0" smtClean="0"/>
              <a:t> de la </a:t>
            </a:r>
            <a:r>
              <a:rPr lang="en-US" altLang="es-BO" dirty="0" err="1" smtClean="0"/>
              <a:t>muestra</a:t>
            </a:r>
            <a:endParaRPr lang="en-US" altLang="es-BO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60467" y="1268760"/>
            <a:ext cx="83674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2600" dirty="0"/>
              <a:t>La muestra a estudiar, corresponde a la no probabilística, intencional, es decir, fueron seleccionados 30 estudiantes de octavo grado, beneficiarios de las sesiones de enseñanza a través del CD interactivo.</a:t>
            </a:r>
            <a:endParaRPr lang="es-BO" sz="2600" dirty="0"/>
          </a:p>
          <a:p>
            <a:pPr algn="just"/>
            <a:r>
              <a:rPr lang="es-ES_tradnl" sz="2600" dirty="0"/>
              <a:t>Por otra parte, la investigación es cuasi experimental por que hace referencia a diseño de </a:t>
            </a:r>
            <a:r>
              <a:rPr lang="es-ES_tradnl" sz="2600" dirty="0" err="1"/>
              <a:t>pretest</a:t>
            </a:r>
            <a:r>
              <a:rPr lang="es-ES_tradnl" sz="2600" dirty="0"/>
              <a:t> y </a:t>
            </a:r>
            <a:r>
              <a:rPr lang="es-ES_tradnl" sz="2600" dirty="0" err="1"/>
              <a:t>postest</a:t>
            </a:r>
            <a:r>
              <a:rPr lang="es-ES_tradnl" sz="2600" dirty="0"/>
              <a:t>. Cuyo objetivo es evaluar los resultados del antes y después de la intervención para luego hacer su respectiva comparación estadística.</a:t>
            </a:r>
            <a:endParaRPr lang="es-BO" sz="2600" dirty="0"/>
          </a:p>
        </p:txBody>
      </p:sp>
      <p:pic>
        <p:nvPicPr>
          <p:cNvPr id="5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Técnicas e instrumentos</a:t>
            </a:r>
            <a:endParaRPr lang="en-US" altLang="es-BO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1696982"/>
            <a:ext cx="8001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sz="2400" b="1" i="1" dirty="0" smtClean="0"/>
              <a:t>- TECNICAS</a:t>
            </a:r>
          </a:p>
          <a:p>
            <a:pPr algn="just"/>
            <a:r>
              <a:rPr lang="es-BO" sz="2400" dirty="0" smtClean="0"/>
              <a:t>Las </a:t>
            </a:r>
            <a:r>
              <a:rPr lang="es-BO" sz="2400" dirty="0"/>
              <a:t>técnicas que se utilizaron en la presente </a:t>
            </a:r>
            <a:r>
              <a:rPr lang="es-BO" sz="2400" dirty="0" smtClean="0"/>
              <a:t>investigación fueron</a:t>
            </a:r>
            <a:r>
              <a:rPr lang="es-BO" sz="2400" dirty="0"/>
              <a:t>: </a:t>
            </a:r>
            <a:endParaRPr lang="es-BO" sz="2400" dirty="0" smtClean="0"/>
          </a:p>
          <a:p>
            <a:pPr marL="363538" indent="-363538" algn="just">
              <a:buFont typeface="Arial" pitchFamily="34" charset="0"/>
              <a:buChar char="•"/>
            </a:pPr>
            <a:r>
              <a:rPr lang="es-BO" sz="2400" dirty="0" err="1" smtClean="0"/>
              <a:t>Entrevita</a:t>
            </a:r>
            <a:endParaRPr lang="es-BO" sz="2400" dirty="0" smtClean="0"/>
          </a:p>
          <a:p>
            <a:pPr marL="363538" indent="-363538" algn="just">
              <a:buFont typeface="Arial" pitchFamily="34" charset="0"/>
              <a:buChar char="•"/>
            </a:pPr>
            <a:endParaRPr lang="es-BO" sz="2400" dirty="0" smtClean="0"/>
          </a:p>
          <a:p>
            <a:pPr algn="just"/>
            <a:r>
              <a:rPr lang="es-ES" sz="2400" b="1" i="1" dirty="0" smtClean="0"/>
              <a:t>- INSTRUMENTOS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es-ES" sz="2400" dirty="0" smtClean="0"/>
              <a:t>Cuestionario.</a:t>
            </a:r>
          </a:p>
          <a:p>
            <a:pPr algn="just"/>
            <a:endParaRPr lang="es-ES" sz="2400" dirty="0"/>
          </a:p>
        </p:txBody>
      </p:sp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Título"/>
          <p:cNvSpPr txBox="1">
            <a:spLocks/>
          </p:cNvSpPr>
          <p:nvPr/>
        </p:nvSpPr>
        <p:spPr>
          <a:xfrm>
            <a:off x="925046" y="3501008"/>
            <a:ext cx="7319361" cy="1872208"/>
          </a:xfrm>
          <a:prstGeom prst="rect">
            <a:avLst/>
          </a:prstGeom>
        </p:spPr>
        <p:txBody>
          <a:bodyPr vert="horz" anchor="b">
            <a:no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CAPITULO IV: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PROPUESTA PEDAGÓGICA</a:t>
            </a:r>
          </a:p>
        </p:txBody>
      </p:sp>
      <p:pic>
        <p:nvPicPr>
          <p:cNvPr id="16" name="3 Imagen" descr="C:\Documents and Settings\Piter\Mis documentos\Mis imágenes\imagenes para modulos\ilu_buscado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962" r="899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771409"/>
            <a:ext cx="2661088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1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Propuesta</a:t>
            </a:r>
            <a:r>
              <a:rPr lang="en-US" altLang="es-BO" dirty="0" smtClean="0"/>
              <a:t> </a:t>
            </a:r>
            <a:r>
              <a:rPr lang="en-US" altLang="es-BO" dirty="0" err="1" smtClean="0"/>
              <a:t>Pedagogica</a:t>
            </a:r>
            <a:endParaRPr lang="en-US" altLang="es-BO" dirty="0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 rot="39573186">
            <a:off x="4818856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 rot="3465783">
            <a:off x="4818857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 rot="35969022">
            <a:off x="3599656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 rot="7535209">
            <a:off x="3561556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5397500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 rot="-10800000">
            <a:off x="2987675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black">
          <a:xfrm>
            <a:off x="2733675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BO"/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3470275" y="1876425"/>
            <a:ext cx="360363" cy="360363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2525713" y="3532188"/>
            <a:ext cx="360362" cy="360362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3389313" y="5075238"/>
            <a:ext cx="360362" cy="360362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5319713" y="1855788"/>
            <a:ext cx="360362" cy="360362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6269038" y="3532188"/>
            <a:ext cx="360362" cy="360362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5375275" y="5132388"/>
            <a:ext cx="360363" cy="360362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BO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65538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BO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70300" y="27765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BO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92538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BO"/>
          </a:p>
        </p:txBody>
      </p:sp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3775075" y="2870200"/>
            <a:ext cx="1690688" cy="1690688"/>
            <a:chOff x="2378" y="1808"/>
            <a:chExt cx="1065" cy="1065"/>
          </a:xfrm>
        </p:grpSpPr>
        <p:sp>
          <p:nvSpPr>
            <p:cNvPr id="72735" name="Oval 31"/>
            <p:cNvSpPr>
              <a:spLocks noChangeArrowheads="1"/>
            </p:cNvSpPr>
            <p:nvPr/>
          </p:nvSpPr>
          <p:spPr bwMode="gray">
            <a:xfrm>
              <a:off x="2378" y="1808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BO"/>
            </a:p>
          </p:txBody>
        </p:sp>
        <p:sp>
          <p:nvSpPr>
            <p:cNvPr id="72736" name="Oval 32"/>
            <p:cNvSpPr>
              <a:spLocks noChangeArrowheads="1"/>
            </p:cNvSpPr>
            <p:nvPr/>
          </p:nvSpPr>
          <p:spPr bwMode="gray">
            <a:xfrm>
              <a:off x="2442" y="1878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BO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gray">
            <a:xfrm>
              <a:off x="2456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BO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gray">
            <a:xfrm>
              <a:off x="2467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BO"/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gray">
            <a:xfrm>
              <a:off x="2477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BO"/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gray">
            <a:xfrm>
              <a:off x="2528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BO"/>
            </a:p>
          </p:txBody>
        </p:sp>
      </p:grp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3614295" y="3470275"/>
            <a:ext cx="2036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BO" sz="1400" b="1" dirty="0" smtClean="0">
                <a:solidFill>
                  <a:srgbClr val="000000"/>
                </a:solidFill>
              </a:rPr>
              <a:t>EL CD INTERACTIVO </a:t>
            </a:r>
          </a:p>
          <a:p>
            <a:pPr algn="ctr" eaLnBrk="0" hangingPunct="0"/>
            <a:r>
              <a:rPr lang="en-US" altLang="es-BO" sz="1400" b="1" dirty="0" smtClean="0">
                <a:solidFill>
                  <a:srgbClr val="000000"/>
                </a:solidFill>
              </a:rPr>
              <a:t>GRAMATICAL</a:t>
            </a:r>
            <a:endParaRPr lang="en-US" altLang="es-BO" sz="1400" b="1" dirty="0">
              <a:solidFill>
                <a:srgbClr val="000000"/>
              </a:solidFill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756275" y="1803400"/>
            <a:ext cx="13805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s-BO" sz="1600" dirty="0" err="1" smtClean="0"/>
              <a:t>Presentación</a:t>
            </a:r>
            <a:endParaRPr lang="en-US" altLang="es-BO" sz="1600" dirty="0"/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169955" y="1803400"/>
            <a:ext cx="2268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s-BO" sz="1600" dirty="0" smtClean="0"/>
              <a:t>Sistema de </a:t>
            </a:r>
            <a:r>
              <a:rPr lang="en-US" altLang="es-BO" sz="1600" dirty="0" err="1" smtClean="0"/>
              <a:t>Evaluación</a:t>
            </a:r>
            <a:endParaRPr lang="en-US" altLang="es-BO" sz="1600" dirty="0"/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6670675" y="3556000"/>
            <a:ext cx="13131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s-BO" sz="1600" dirty="0" err="1" smtClean="0"/>
              <a:t>Metodología</a:t>
            </a:r>
            <a:endParaRPr lang="en-US" altLang="es-BO" sz="1600" dirty="0"/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5756275" y="5156200"/>
            <a:ext cx="12202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s-BO" sz="1600" dirty="0" err="1" smtClean="0"/>
              <a:t>Contenidos</a:t>
            </a:r>
            <a:endParaRPr lang="en-US" altLang="es-BO" sz="1600" dirty="0"/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473836" y="3556000"/>
            <a:ext cx="10502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s-BO" sz="1600" dirty="0" err="1" smtClean="0"/>
              <a:t>Recursos</a:t>
            </a:r>
            <a:endParaRPr lang="en-US" altLang="es-BO" sz="1600" dirty="0"/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760330" y="5094288"/>
            <a:ext cx="260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s-BO" sz="1600" dirty="0" err="1" smtClean="0"/>
              <a:t>Estrategías</a:t>
            </a:r>
            <a:r>
              <a:rPr lang="en-US" altLang="es-BO" sz="1600" dirty="0" smtClean="0"/>
              <a:t> </a:t>
            </a:r>
            <a:r>
              <a:rPr lang="en-US" altLang="es-BO" sz="1600" dirty="0" err="1" smtClean="0"/>
              <a:t>Metodológicas</a:t>
            </a:r>
            <a:endParaRPr lang="en-US" altLang="es-BO" sz="1600" dirty="0"/>
          </a:p>
        </p:txBody>
      </p:sp>
      <p:pic>
        <p:nvPicPr>
          <p:cNvPr id="47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Título"/>
          <p:cNvSpPr txBox="1">
            <a:spLocks/>
          </p:cNvSpPr>
          <p:nvPr/>
        </p:nvSpPr>
        <p:spPr>
          <a:xfrm>
            <a:off x="925046" y="3501008"/>
            <a:ext cx="7319361" cy="1872208"/>
          </a:xfrm>
          <a:prstGeom prst="rect">
            <a:avLst/>
          </a:prstGeom>
        </p:spPr>
        <p:txBody>
          <a:bodyPr vert="horz" anchor="b">
            <a:no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CAPITULO V: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PRESENTACIÓN DE RESULTADOS</a:t>
            </a:r>
            <a:endParaRPr lang="es-ES" sz="4800" b="1" i="1" cap="small" dirty="0">
              <a:solidFill>
                <a:schemeClr val="tx2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3 Imagen" descr="C:\Documents and Settings\Piter\Mis documentos\Mis imágenes\imagenes para modulos\ilu_buscado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962" r="899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771409"/>
            <a:ext cx="2661088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3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301578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Marque </a:t>
            </a:r>
            <a:r>
              <a:rPr lang="es-B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oración que hace uso correcto del punto</a:t>
            </a:r>
            <a:r>
              <a:rPr lang="es-B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1600" dirty="0" smtClean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70770"/>
              </p:ext>
            </p:extLst>
          </p:nvPr>
        </p:nvGraphicFramePr>
        <p:xfrm>
          <a:off x="179512" y="1688304"/>
          <a:ext cx="4152986" cy="183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304"/>
                <a:gridCol w="653235"/>
                <a:gridCol w="635606"/>
                <a:gridCol w="653235"/>
                <a:gridCol w="635606"/>
              </a:tblGrid>
              <a:tr h="134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PRE-TEST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No puedo dejar de leer este libro. Es muy entretenido.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67%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Este es mi hermano Es muy alto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Tengo ocho años y me llamoTatiana.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Mañana viene Pedro. Estoy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 deseando jugar con él.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532299" cy="2568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4427984" y="1243400"/>
            <a:ext cx="4480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200" b="1" i="1" dirty="0" smtClean="0"/>
              <a:t>2. ¿Cuál </a:t>
            </a:r>
            <a:r>
              <a:rPr lang="es-ES_tradnl" sz="1200" b="1" i="1" dirty="0"/>
              <a:t>de las siguientes afirmaciones cree usted que no </a:t>
            </a:r>
            <a:endParaRPr lang="es-ES_tradnl" sz="1200" b="1" i="1" dirty="0" smtClean="0"/>
          </a:p>
          <a:p>
            <a:pPr lvl="0"/>
            <a:r>
              <a:rPr lang="es-ES_tradnl" sz="1200" b="1" i="1" dirty="0" smtClean="0"/>
              <a:t>hace </a:t>
            </a:r>
            <a:r>
              <a:rPr lang="es-ES_tradnl" sz="1200" b="1" i="1" dirty="0"/>
              <a:t>uso correcto del punto?</a:t>
            </a:r>
            <a:endParaRPr lang="es-BO" sz="1200" dirty="0">
              <a:effectLst/>
            </a:endParaRP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63476"/>
              </p:ext>
            </p:extLst>
          </p:nvPr>
        </p:nvGraphicFramePr>
        <p:xfrm>
          <a:off x="4427984" y="1705065"/>
          <a:ext cx="4480624" cy="1795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526"/>
                <a:gridCol w="686780"/>
                <a:gridCol w="678769"/>
                <a:gridCol w="686780"/>
                <a:gridCol w="678769"/>
              </a:tblGrid>
              <a:tr h="18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PRE-TEST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22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8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72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Después de un punto hay que hacer una pausa.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72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Un punto indica el final de una oración.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72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Tengo ocho años y me llamoTatiana.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72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En una misma oración puede haber varios puntos.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13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43%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25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83%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9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6310"/>
            <a:ext cx="3976568" cy="245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240022"/>
            <a:ext cx="3874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200" b="1" i="1" dirty="0" smtClean="0"/>
              <a:t>3. ¿Después </a:t>
            </a:r>
            <a:r>
              <a:rPr lang="es-ES_tradnl" sz="1200" b="1" i="1" dirty="0"/>
              <a:t>de cuál de los siguientes signos </a:t>
            </a:r>
            <a:r>
              <a:rPr lang="es-ES_tradnl" sz="1200" b="1" i="1" dirty="0" smtClean="0"/>
              <a:t>de</a:t>
            </a:r>
          </a:p>
          <a:p>
            <a:pPr lvl="0"/>
            <a:r>
              <a:rPr lang="es-ES_tradnl" sz="1200" b="1" i="1" dirty="0" smtClean="0"/>
              <a:t> </a:t>
            </a:r>
            <a:r>
              <a:rPr lang="es-ES_tradnl" sz="1200" b="1" i="1" dirty="0"/>
              <a:t>puntuación se hace una pausa corta?</a:t>
            </a:r>
            <a:endParaRPr lang="es-BO" sz="1200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87351"/>
              </p:ext>
            </p:extLst>
          </p:nvPr>
        </p:nvGraphicFramePr>
        <p:xfrm>
          <a:off x="128146" y="1780636"/>
          <a:ext cx="4332108" cy="1454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636"/>
                <a:gridCol w="669113"/>
                <a:gridCol w="668578"/>
                <a:gridCol w="602203"/>
                <a:gridCol w="668578"/>
              </a:tblGrid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PRE-TEST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5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23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77%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5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De los tres.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47%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5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Dos puntos.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5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Punto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60851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87267" y="1196752"/>
            <a:ext cx="3874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200" b="1" i="1" dirty="0"/>
              <a:t>4. ¿Cuáles son las pausas que se realizan tras el punto y tras la coma?</a:t>
            </a:r>
            <a:endParaRPr lang="es-BO" sz="12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05329"/>
              </p:ext>
            </p:extLst>
          </p:nvPr>
        </p:nvGraphicFramePr>
        <p:xfrm>
          <a:off x="4723136" y="1772816"/>
          <a:ext cx="4302391" cy="1437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763"/>
                <a:gridCol w="663426"/>
                <a:gridCol w="649388"/>
                <a:gridCol w="663426"/>
                <a:gridCol w="649388"/>
              </a:tblGrid>
              <a:tr h="12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PRE-TEST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63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Pausa larga tras la coma, y corta tras el punto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Pausa larga tras el punto y tras la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Pausa corta tras el punto y tras la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Pausa larga tras el punto, y corta tras la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23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77%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>
            <a:fillRect/>
          </a:stretch>
        </p:blipFill>
        <p:spPr bwMode="auto">
          <a:xfrm>
            <a:off x="4687267" y="3366688"/>
            <a:ext cx="4349229" cy="301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240021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200" b="1" i="1" dirty="0" smtClean="0">
                <a:solidFill>
                  <a:srgbClr val="080808"/>
                </a:solidFill>
              </a:rPr>
              <a:t>5. Uno </a:t>
            </a:r>
            <a:r>
              <a:rPr lang="es-ES_tradnl" sz="1200" b="1" i="1" dirty="0">
                <a:solidFill>
                  <a:srgbClr val="080808"/>
                </a:solidFill>
              </a:rPr>
              <a:t>de los siguientes signos de puntuación </a:t>
            </a:r>
            <a:r>
              <a:rPr lang="es-ES_tradnl" sz="1200" b="1" i="1" dirty="0" smtClean="0">
                <a:solidFill>
                  <a:srgbClr val="080808"/>
                </a:solidFill>
              </a:rPr>
              <a:t>se </a:t>
            </a:r>
            <a:r>
              <a:rPr lang="es-ES_tradnl" sz="1200" b="1" i="1" dirty="0">
                <a:solidFill>
                  <a:srgbClr val="080808"/>
                </a:solidFill>
              </a:rPr>
              <a:t>utiliza </a:t>
            </a:r>
            <a:endParaRPr lang="es-ES_tradnl" sz="1200" b="1" i="1" dirty="0" smtClean="0">
              <a:solidFill>
                <a:srgbClr val="080808"/>
              </a:solidFill>
            </a:endParaRPr>
          </a:p>
          <a:p>
            <a:pPr lvl="0"/>
            <a:r>
              <a:rPr lang="es-ES_tradnl" sz="1200" b="1" i="1" dirty="0" smtClean="0">
                <a:solidFill>
                  <a:srgbClr val="080808"/>
                </a:solidFill>
              </a:rPr>
              <a:t>para </a:t>
            </a:r>
            <a:r>
              <a:rPr lang="es-ES_tradnl" sz="1200" b="1" i="1" dirty="0">
                <a:solidFill>
                  <a:srgbClr val="080808"/>
                </a:solidFill>
              </a:rPr>
              <a:t>separar una enumeración de elementos. </a:t>
            </a:r>
            <a:r>
              <a:rPr lang="es-ES_tradnl" sz="1200" b="1" i="1" dirty="0" smtClean="0">
                <a:solidFill>
                  <a:srgbClr val="080808"/>
                </a:solidFill>
              </a:rPr>
              <a:t>¿</a:t>
            </a:r>
            <a:r>
              <a:rPr lang="es-ES_tradnl" sz="1200" b="1" i="1" dirty="0">
                <a:solidFill>
                  <a:srgbClr val="080808"/>
                </a:solidFill>
              </a:rPr>
              <a:t>Cuál es?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75824"/>
              </p:ext>
            </p:extLst>
          </p:nvPr>
        </p:nvGraphicFramePr>
        <p:xfrm>
          <a:off x="323529" y="1988840"/>
          <a:ext cx="3888432" cy="135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952"/>
                <a:gridCol w="609003"/>
                <a:gridCol w="592737"/>
                <a:gridCol w="609003"/>
                <a:gridCol w="592737"/>
              </a:tblGrid>
              <a:tr h="15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PRE-TEST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a)    Punto 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b)   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67%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c)    Punto y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d)    Dos puntos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6" y="3501008"/>
            <a:ext cx="4306958" cy="297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240020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>
                <a:solidFill>
                  <a:srgbClr val="080808"/>
                </a:solidFill>
              </a:rPr>
              <a:t>6</a:t>
            </a:r>
            <a:r>
              <a:rPr lang="es-BO" sz="1200" b="1" i="1" dirty="0" smtClean="0">
                <a:solidFill>
                  <a:srgbClr val="080808"/>
                </a:solidFill>
              </a:rPr>
              <a:t>. ¿</a:t>
            </a:r>
            <a:r>
              <a:rPr lang="es-BO" sz="1200" b="1" i="1" dirty="0">
                <a:solidFill>
                  <a:srgbClr val="080808"/>
                </a:solidFill>
              </a:rPr>
              <a:t>Qué signo de puntuación se utiliza al finalizar una oración?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9052"/>
              </p:ext>
            </p:extLst>
          </p:nvPr>
        </p:nvGraphicFramePr>
        <p:xfrm>
          <a:off x="4601650" y="1988840"/>
          <a:ext cx="4314229" cy="12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333"/>
                <a:gridCol w="684363"/>
                <a:gridCol w="666085"/>
                <a:gridCol w="684363"/>
                <a:gridCol w="666085"/>
              </a:tblGrid>
              <a:tr h="222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    Punto y seguido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24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80%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   Coma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    Punto y coma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40%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    Dos puntos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58" y="3501008"/>
            <a:ext cx="4588737" cy="297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BO"/>
              <a:t>www.themegallery.com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548680"/>
            <a:ext cx="8153400" cy="457200"/>
          </a:xfrm>
        </p:spPr>
        <p:txBody>
          <a:bodyPr/>
          <a:lstStyle/>
          <a:p>
            <a:r>
              <a:rPr lang="en-US" altLang="es-BO" dirty="0"/>
              <a:t> </a:t>
            </a:r>
            <a:r>
              <a:rPr lang="es-ES" dirty="0" smtClean="0">
                <a:latin typeface="Cambria" panose="02040503050406030204" pitchFamily="18" charset="0"/>
              </a:rPr>
              <a:t>Justificación</a:t>
            </a:r>
            <a:endParaRPr lang="es-ES" dirty="0">
              <a:latin typeface="Cambria" panose="02040503050406030204" pitchFamily="18" charset="0"/>
            </a:endParaRPr>
          </a:p>
        </p:txBody>
      </p:sp>
      <p:graphicFrame>
        <p:nvGraphicFramePr>
          <p:cNvPr id="25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32737"/>
              </p:ext>
            </p:extLst>
          </p:nvPr>
        </p:nvGraphicFramePr>
        <p:xfrm>
          <a:off x="457200" y="1324465"/>
          <a:ext cx="8458200" cy="467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6215082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157843"/>
            <a:ext cx="4306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7. Póngase </a:t>
            </a:r>
            <a:r>
              <a:rPr lang="es-BO" sz="1200" b="1" i="1" dirty="0">
                <a:solidFill>
                  <a:srgbClr val="080808"/>
                </a:solidFill>
              </a:rPr>
              <a:t>en el caso de que usted escribe una oración, luego, al final utiliza un punto y después de ello escribe una oración en una línea distinta, ¿Qué nombre recibe ese punto?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124744"/>
            <a:ext cx="4306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8. Este </a:t>
            </a:r>
            <a:r>
              <a:rPr lang="es-BO" sz="1200" b="1" i="1" dirty="0">
                <a:solidFill>
                  <a:srgbClr val="080808"/>
                </a:solidFill>
              </a:rPr>
              <a:t>signo se utiliza en los saludos de las cartas, para introducir una cita textual o realizar una enumeración, también indica que ha terminado un sentido gramatical pero no el sentido lógico. ¿Cuál de las siguientes es?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42880"/>
              </p:ext>
            </p:extLst>
          </p:nvPr>
        </p:nvGraphicFramePr>
        <p:xfrm>
          <a:off x="251521" y="2132856"/>
          <a:ext cx="4350129" cy="1296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893"/>
                <a:gridCol w="759547"/>
                <a:gridCol w="780088"/>
                <a:gridCol w="877104"/>
                <a:gridCol w="690497"/>
              </a:tblGrid>
              <a:tr h="2237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    Punto y parte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21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80%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2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   Punto seguido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40%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2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   Punto final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9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2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    Punto y coma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61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7" y="3573016"/>
            <a:ext cx="4461343" cy="23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2269"/>
              </p:ext>
            </p:extLst>
          </p:nvPr>
        </p:nvGraphicFramePr>
        <p:xfrm>
          <a:off x="4734945" y="2086208"/>
          <a:ext cx="4173666" cy="1432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585"/>
                <a:gridCol w="635264"/>
                <a:gridCol w="634767"/>
                <a:gridCol w="632283"/>
                <a:gridCol w="634767"/>
              </a:tblGrid>
              <a:tr h="248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97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a)    Los signos de interrogación 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47%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b)    Los dos puntos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23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c)    Los signos de admiración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6%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d)    Los signos de admiración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50" y="3565920"/>
            <a:ext cx="4306958" cy="245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342509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9. Marque </a:t>
            </a:r>
            <a:r>
              <a:rPr lang="es-BO" sz="1200" b="1" i="1" dirty="0">
                <a:solidFill>
                  <a:srgbClr val="080808"/>
                </a:solidFill>
              </a:rPr>
              <a:t>cuál de los signos de puntuación, indica una pausa más larga que la coma.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309410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>
                <a:solidFill>
                  <a:srgbClr val="080808"/>
                </a:solidFill>
              </a:rPr>
              <a:t>10</a:t>
            </a:r>
            <a:r>
              <a:rPr lang="es-BO" sz="1200" b="1" i="1" dirty="0" smtClean="0">
                <a:solidFill>
                  <a:srgbClr val="080808"/>
                </a:solidFill>
              </a:rPr>
              <a:t>. ¿</a:t>
            </a:r>
            <a:r>
              <a:rPr lang="es-BO" sz="1200" b="1" i="1" dirty="0">
                <a:solidFill>
                  <a:srgbClr val="080808"/>
                </a:solidFill>
              </a:rPr>
              <a:t>Qué signo de puntuación se utiliza para encerrar una frase o comentario aclaratorio?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43422"/>
              </p:ext>
            </p:extLst>
          </p:nvPr>
        </p:nvGraphicFramePr>
        <p:xfrm>
          <a:off x="251521" y="1955741"/>
          <a:ext cx="4176462" cy="111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786"/>
                <a:gridCol w="638175"/>
                <a:gridCol w="633663"/>
                <a:gridCol w="638175"/>
                <a:gridCol w="633663"/>
              </a:tblGrid>
              <a:tr h="192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a) El punto y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24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80%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b) El punto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c) La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d) Ninguno  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3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9513"/>
            <a:ext cx="4176464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49917"/>
              </p:ext>
            </p:extLst>
          </p:nvPr>
        </p:nvGraphicFramePr>
        <p:xfrm>
          <a:off x="4716016" y="1969346"/>
          <a:ext cx="3958065" cy="1059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227"/>
                <a:gridCol w="609707"/>
                <a:gridCol w="598212"/>
                <a:gridCol w="609707"/>
                <a:gridCol w="598212"/>
              </a:tblGrid>
              <a:tr h="18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4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a) Las comillas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47%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b) Los signos de interrogación 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21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c) Los signos de admiración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d) Los paréntesis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5" y="3283557"/>
            <a:ext cx="4075929" cy="259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342509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11. ¿Qué </a:t>
            </a:r>
            <a:r>
              <a:rPr lang="es-BO" sz="1200" b="1" i="1" dirty="0">
                <a:solidFill>
                  <a:srgbClr val="080808"/>
                </a:solidFill>
              </a:rPr>
              <a:t>tipo de signo de puntuación se utiliza para señalar una interrogación directa?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309410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12. ¿Qué </a:t>
            </a:r>
            <a:r>
              <a:rPr lang="es-BO" sz="1200" b="1" i="1" dirty="0">
                <a:solidFill>
                  <a:srgbClr val="080808"/>
                </a:solidFill>
              </a:rPr>
              <a:t>signo de puntuación se utiliza y es completamente autónomo?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50646"/>
              </p:ext>
            </p:extLst>
          </p:nvPr>
        </p:nvGraphicFramePr>
        <p:xfrm>
          <a:off x="266595" y="1916833"/>
          <a:ext cx="4161389" cy="1366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205"/>
                <a:gridCol w="644145"/>
                <a:gridCol w="627447"/>
                <a:gridCol w="644145"/>
                <a:gridCol w="627447"/>
              </a:tblGrid>
              <a:tr h="215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Las comillas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Los signos de interrogación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21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Los signos de admiración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Los paréntesis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104456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70234"/>
              </p:ext>
            </p:extLst>
          </p:nvPr>
        </p:nvGraphicFramePr>
        <p:xfrm>
          <a:off x="4599451" y="1821550"/>
          <a:ext cx="4434846" cy="1278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34"/>
                <a:gridCol w="688903"/>
                <a:gridCol w="670503"/>
                <a:gridCol w="688903"/>
                <a:gridCol w="670503"/>
              </a:tblGrid>
              <a:tr h="22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6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El punto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Los signos de interrogación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Los puntos suspensivos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68%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El punto y coma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50" y="3501009"/>
            <a:ext cx="4345688" cy="2448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250176"/>
            <a:ext cx="4306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13. Este </a:t>
            </a:r>
            <a:r>
              <a:rPr lang="es-BO" sz="1200" b="1" i="1" dirty="0">
                <a:solidFill>
                  <a:srgbClr val="080808"/>
                </a:solidFill>
              </a:rPr>
              <a:t>signo se utiliza al principio y al final de la frase o de una palabra, esto indica que se cita de otro texto o que se debe entender de un modo especial.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217077"/>
            <a:ext cx="4306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>
                <a:solidFill>
                  <a:srgbClr val="080808"/>
                </a:solidFill>
              </a:rPr>
              <a:t>14</a:t>
            </a:r>
            <a:r>
              <a:rPr lang="es-BO" sz="1200" b="1" i="1" dirty="0" smtClean="0">
                <a:solidFill>
                  <a:srgbClr val="080808"/>
                </a:solidFill>
              </a:rPr>
              <a:t>. ¿</a:t>
            </a:r>
            <a:r>
              <a:rPr lang="es-BO" sz="1200" b="1" i="1" dirty="0">
                <a:solidFill>
                  <a:srgbClr val="080808"/>
                </a:solidFill>
              </a:rPr>
              <a:t>Qué signo de puntuación se utiliza para realizar aclaraciones, comentarios de un texto o intervenciones de personajes en un dialogo?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4399"/>
              </p:ext>
            </p:extLst>
          </p:nvPr>
        </p:nvGraphicFramePr>
        <p:xfrm>
          <a:off x="121026" y="1988840"/>
          <a:ext cx="4162942" cy="1294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864"/>
                <a:gridCol w="645642"/>
                <a:gridCol w="628397"/>
                <a:gridCol w="645642"/>
                <a:gridCol w="628397"/>
              </a:tblGrid>
              <a:tr h="22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rgbClr val="080808"/>
                          </a:solidFill>
                          <a:effectLst/>
                        </a:rPr>
                        <a:t>	</a:t>
                      </a: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Los paréntesis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El punto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Las comillas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Los puntos suspensivos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13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43%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7" y="3600399"/>
            <a:ext cx="4234949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606"/>
              </p:ext>
            </p:extLst>
          </p:nvPr>
        </p:nvGraphicFramePr>
        <p:xfrm>
          <a:off x="4595816" y="2060848"/>
          <a:ext cx="4312791" cy="1285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139"/>
                <a:gridCol w="672899"/>
                <a:gridCol w="654927"/>
                <a:gridCol w="672899"/>
                <a:gridCol w="654927"/>
              </a:tblGrid>
              <a:tr h="222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El punto y coma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53%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El punto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La raya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70%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Los dos puntos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16%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50" y="3596498"/>
            <a:ext cx="4434846" cy="2568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342509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15. Este </a:t>
            </a:r>
            <a:r>
              <a:rPr lang="es-BO" sz="1200" b="1" i="1" dirty="0">
                <a:solidFill>
                  <a:srgbClr val="080808"/>
                </a:solidFill>
              </a:rPr>
              <a:t>signo se utiliza para dejar la frase en suspenso, sin terminar o con duda. ¿Cuál de las siguientes es?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309410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16. ¿Qué </a:t>
            </a:r>
            <a:r>
              <a:rPr lang="es-BO" sz="1200" b="1" i="1" dirty="0">
                <a:solidFill>
                  <a:srgbClr val="080808"/>
                </a:solidFill>
              </a:rPr>
              <a:t>signo se utiliza para señalar el carácter exclamativo de una oración?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39609"/>
              </p:ext>
            </p:extLst>
          </p:nvPr>
        </p:nvGraphicFramePr>
        <p:xfrm>
          <a:off x="104439" y="2060848"/>
          <a:ext cx="4107522" cy="126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828"/>
                <a:gridCol w="894546"/>
                <a:gridCol w="622687"/>
                <a:gridCol w="639774"/>
                <a:gridCol w="622687"/>
              </a:tblGrid>
              <a:tr h="220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a) Las comillas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23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77%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b) Los puntos suspensivos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22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73%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c) El paréntesis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6%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d) El punto y coma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9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1" y="3596498"/>
            <a:ext cx="4129077" cy="2568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61913"/>
              </p:ext>
            </p:extLst>
          </p:nvPr>
        </p:nvGraphicFramePr>
        <p:xfrm>
          <a:off x="4427984" y="2060848"/>
          <a:ext cx="4295562" cy="1296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496"/>
                <a:gridCol w="667430"/>
                <a:gridCol w="649603"/>
                <a:gridCol w="667430"/>
                <a:gridCol w="649603"/>
              </a:tblGrid>
              <a:tr h="22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La coma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40%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Los signos de interrogación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Los signos de admiración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24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80%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El punto y coma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14%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6498"/>
            <a:ext cx="4341154" cy="249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157843"/>
            <a:ext cx="4306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17. Entre </a:t>
            </a:r>
            <a:r>
              <a:rPr lang="es-BO" sz="1200" b="1" i="1" dirty="0">
                <a:solidFill>
                  <a:srgbClr val="080808"/>
                </a:solidFill>
              </a:rPr>
              <a:t>los aspectos gramaticales encontramos el estudio de la relación entre oraciones y también la combinación de las distintas unidades significativas dentro de la oración misma. A esto se denomina: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217077"/>
            <a:ext cx="4306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18. El </a:t>
            </a:r>
            <a:r>
              <a:rPr lang="es-BO" sz="1200" b="1" i="1" dirty="0">
                <a:solidFill>
                  <a:srgbClr val="080808"/>
                </a:solidFill>
              </a:rPr>
              <a:t>estudio del significado de los signos lingüísticos, sus combinaciones y el significado de las palabras. Se nombra como: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70981"/>
              </p:ext>
            </p:extLst>
          </p:nvPr>
        </p:nvGraphicFramePr>
        <p:xfrm>
          <a:off x="121026" y="2204864"/>
          <a:ext cx="4234950" cy="119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630"/>
                <a:gridCol w="720080"/>
                <a:gridCol w="773235"/>
                <a:gridCol w="738933"/>
                <a:gridCol w="648072"/>
              </a:tblGrid>
              <a:tr h="20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64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Semántica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13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43%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Concordancia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14%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Sintaxis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20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67%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Coherencia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162942" cy="239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03391"/>
              </p:ext>
            </p:extLst>
          </p:nvPr>
        </p:nvGraphicFramePr>
        <p:xfrm>
          <a:off x="4496002" y="2151912"/>
          <a:ext cx="4518253" cy="1192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715"/>
                <a:gridCol w="700236"/>
                <a:gridCol w="681533"/>
                <a:gridCol w="700236"/>
                <a:gridCol w="681533"/>
              </a:tblGrid>
              <a:tr h="206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64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Concordancia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Sintaxis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3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Coherencia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Semántica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9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20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66%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87" y="3789040"/>
            <a:ext cx="4305821" cy="239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 bwMode="black">
          <a:xfrm>
            <a:off x="107504" y="399973"/>
            <a:ext cx="8229600" cy="6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BO" sz="2200" dirty="0" smtClean="0"/>
              <a:t>COMPARACIÓN DE RESULTADOS ENTRE PRETEST Y POSTEST</a:t>
            </a:r>
            <a:endParaRPr lang="es-ES" sz="22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21026" y="1342509"/>
            <a:ext cx="4306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19. A </a:t>
            </a:r>
            <a:r>
              <a:rPr lang="es-BO" sz="1200" b="1" i="1" dirty="0">
                <a:solidFill>
                  <a:srgbClr val="080808"/>
                </a:solidFill>
              </a:rPr>
              <a:t>la correspondencia o conformidad entre dos o más palabras dentro de la oración, se denomina:</a:t>
            </a:r>
            <a:endParaRPr lang="es-BO" sz="1200" dirty="0">
              <a:solidFill>
                <a:srgbClr val="080808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600" y="81841"/>
            <a:ext cx="1143008" cy="6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1650" y="1217077"/>
            <a:ext cx="4306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1200" b="1" i="1" dirty="0" smtClean="0">
                <a:solidFill>
                  <a:srgbClr val="080808"/>
                </a:solidFill>
              </a:rPr>
              <a:t>20. Dentro </a:t>
            </a:r>
            <a:r>
              <a:rPr lang="es-BO" sz="1200" b="1" i="1" dirty="0">
                <a:solidFill>
                  <a:srgbClr val="080808"/>
                </a:solidFill>
              </a:rPr>
              <a:t>de una oración cuando se nombre algo lógico y consecuente respecto de una anterior antecedente, a lo cual se llama:</a:t>
            </a:r>
            <a:endParaRPr lang="es-BO" sz="1200" dirty="0">
              <a:solidFill>
                <a:srgbClr val="080808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12462"/>
              </p:ext>
            </p:extLst>
          </p:nvPr>
        </p:nvGraphicFramePr>
        <p:xfrm>
          <a:off x="121026" y="2060848"/>
          <a:ext cx="4177898" cy="122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552"/>
                <a:gridCol w="642637"/>
                <a:gridCol w="632036"/>
                <a:gridCol w="642637"/>
                <a:gridCol w="632036"/>
              </a:tblGrid>
              <a:tr h="21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6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a) Concordancia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25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83%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Semántica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4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Sintaxis 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Coherencia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10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34%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2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2" y="3429000"/>
            <a:ext cx="430525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19593"/>
              </p:ext>
            </p:extLst>
          </p:nvPr>
        </p:nvGraphicFramePr>
        <p:xfrm>
          <a:off x="4601650" y="1988840"/>
          <a:ext cx="4306958" cy="130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510"/>
                <a:gridCol w="665706"/>
                <a:gridCol w="650018"/>
                <a:gridCol w="665706"/>
                <a:gridCol w="650018"/>
              </a:tblGrid>
              <a:tr h="226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80808"/>
                          </a:solidFill>
                          <a:effectLst/>
                        </a:rPr>
                        <a:t>PRETEST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80808"/>
                          </a:solidFill>
                          <a:effectLst/>
                        </a:rPr>
                        <a:t>POST-TEST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7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ALTERNATIVAS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Frecuencia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Porcentaje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a) Sintaxis 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7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23%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b) Coherencia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8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27%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23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77%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c) Semántica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20%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d) Concordancia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>
                          <a:solidFill>
                            <a:srgbClr val="080808"/>
                          </a:solidFill>
                          <a:effectLst/>
                        </a:rPr>
                        <a:t>9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TOTAL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30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080808"/>
                          </a:solidFill>
                          <a:effectLst/>
                        </a:rPr>
                        <a:t>100%</a:t>
                      </a:r>
                      <a:endParaRPr lang="es-BO" sz="1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51" y="3429000"/>
            <a:ext cx="4323232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Prueba</a:t>
            </a:r>
            <a:r>
              <a:rPr lang="en-US" altLang="es-BO" dirty="0" smtClean="0"/>
              <a:t> de la </a:t>
            </a:r>
            <a:r>
              <a:rPr lang="en-US" altLang="es-BO" dirty="0" err="1" smtClean="0"/>
              <a:t>Hipótesis</a:t>
            </a:r>
            <a:endParaRPr lang="en-US" altLang="es-BO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1" y="2054051"/>
            <a:ext cx="3698775" cy="28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36177"/>
              </p:ext>
            </p:extLst>
          </p:nvPr>
        </p:nvGraphicFramePr>
        <p:xfrm>
          <a:off x="4457700" y="2033535"/>
          <a:ext cx="3775728" cy="231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cuación" r:id="rId4" imgW="2222500" imgH="1397000" progId="Equation.3">
                  <p:embed/>
                </p:oleObj>
              </mc:Choice>
              <mc:Fallback>
                <p:oleObj name="Ecuación" r:id="rId4" imgW="2222500" imgH="139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033535"/>
                        <a:ext cx="3775728" cy="2313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1412" y="15968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BO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Indicadores:</a:t>
            </a:r>
            <a:endParaRPr kumimoji="0" lang="es-BO" altLang="es-B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altLang="es-B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412" y="20540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  <p:pic>
        <p:nvPicPr>
          <p:cNvPr id="8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Prueba</a:t>
            </a:r>
            <a:r>
              <a:rPr lang="en-US" altLang="es-BO" dirty="0" smtClean="0"/>
              <a:t> de la </a:t>
            </a:r>
            <a:r>
              <a:rPr lang="en-US" altLang="es-BO" dirty="0" err="1" smtClean="0"/>
              <a:t>Hipótesis</a:t>
            </a:r>
            <a:endParaRPr lang="en-US" altLang="es-BO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412" y="20540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295" t="24251" r="33410" b="12668"/>
          <a:stretch/>
        </p:blipFill>
        <p:spPr>
          <a:xfrm>
            <a:off x="899592" y="1196752"/>
            <a:ext cx="6743700" cy="5160412"/>
          </a:xfrm>
          <a:prstGeom prst="rect">
            <a:avLst/>
          </a:prstGeom>
        </p:spPr>
      </p:pic>
      <p:pic>
        <p:nvPicPr>
          <p:cNvPr id="6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 err="1" smtClean="0"/>
              <a:t>Prueba</a:t>
            </a:r>
            <a:r>
              <a:rPr lang="en-US" altLang="es-BO" dirty="0" smtClean="0"/>
              <a:t> de la </a:t>
            </a:r>
            <a:r>
              <a:rPr lang="en-US" altLang="es-BO" dirty="0" err="1" smtClean="0"/>
              <a:t>Hipotesis</a:t>
            </a:r>
            <a:endParaRPr lang="en-US" altLang="es-BO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412" y="20540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85301"/>
              </p:ext>
            </p:extLst>
          </p:nvPr>
        </p:nvGraphicFramePr>
        <p:xfrm>
          <a:off x="406040" y="1908232"/>
          <a:ext cx="2677077" cy="45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cuación" r:id="rId3" imgW="1688760" imgH="3759120" progId="Equation.3">
                  <p:embed/>
                </p:oleObj>
              </mc:Choice>
              <mc:Fallback>
                <p:oleObj name="Ecuación" r:id="rId3" imgW="1688760" imgH="37591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40" y="1908232"/>
                        <a:ext cx="2677077" cy="45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65235"/>
              </p:ext>
            </p:extLst>
          </p:nvPr>
        </p:nvGraphicFramePr>
        <p:xfrm>
          <a:off x="3195045" y="1908232"/>
          <a:ext cx="2525310" cy="426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cuación" r:id="rId5" imgW="1739900" imgH="3810000" progId="Equation.3">
                  <p:embed/>
                </p:oleObj>
              </mc:Choice>
              <mc:Fallback>
                <p:oleObj name="Ecuación" r:id="rId5" imgW="1739900" imgH="3810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045" y="1908232"/>
                        <a:ext cx="2525310" cy="4261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3879" y="14857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es-ES_tradnl" altLang="es-BO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LA FÓRMULA</a:t>
            </a:r>
            <a:endParaRPr kumimoji="0" lang="es-BO" altLang="es-B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endParaRPr kumimoji="0" lang="es-BO" altLang="es-B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3879" y="1942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3879" y="20667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  <p:sp>
        <p:nvSpPr>
          <p:cNvPr id="9" name="Rectángulo 8"/>
          <p:cNvSpPr/>
          <p:nvPr/>
        </p:nvSpPr>
        <p:spPr>
          <a:xfrm>
            <a:off x="5635512" y="1942925"/>
            <a:ext cx="3438128" cy="231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es-ES_tradn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bien, SÍ se acepta la HIPÓTESIS DE INVESTIGACIÓN H</a:t>
            </a:r>
            <a:r>
              <a:rPr lang="es-ES_tradnl" sz="11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s-ES_tradn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ya que el valor en tablas “t” es 2.756 mayor a -6.669 que representa al post test. En ese sentido, se acepta la hipótesis de investigación: “Los </a:t>
            </a:r>
            <a:r>
              <a:rPr lang="es-ES_tradn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es-ES_tradn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interactivos gramaticales tienen influencia en el aprendizaje de los signos de puntuación en estudiantes de octavo grado de la Unidad Educativa Luis Espinal Camps de Fe y Alegría.”.</a:t>
            </a:r>
            <a:endParaRPr lang="es-BO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1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_tradnl" sz="11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BO" sz="1100" b="1" dirty="0"/>
          </a:p>
        </p:txBody>
      </p:sp>
      <p:pic>
        <p:nvPicPr>
          <p:cNvPr id="13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8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153400" cy="457200"/>
          </a:xfrm>
        </p:spPr>
        <p:txBody>
          <a:bodyPr/>
          <a:lstStyle/>
          <a:p>
            <a:r>
              <a:rPr lang="en-US" altLang="es-BO" dirty="0" err="1">
                <a:latin typeface="Cambria" panose="02040503050406030204" pitchFamily="18" charset="0"/>
              </a:rPr>
              <a:t>Objetivos</a:t>
            </a:r>
            <a:r>
              <a:rPr lang="en-US" altLang="es-BO" dirty="0">
                <a:latin typeface="Cambria" panose="02040503050406030204" pitchFamily="18" charset="0"/>
              </a:rPr>
              <a:t> de </a:t>
            </a:r>
            <a:r>
              <a:rPr lang="en-US" altLang="es-BO" dirty="0" err="1">
                <a:latin typeface="Cambria" panose="02040503050406030204" pitchFamily="18" charset="0"/>
              </a:rPr>
              <a:t>Investigación</a:t>
            </a:r>
            <a:endParaRPr lang="en-US" altLang="es-BO" dirty="0">
              <a:latin typeface="Cambria" panose="020405030504060302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710761"/>
            <a:ext cx="3147230" cy="31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black">
          <a:xfrm>
            <a:off x="235024" y="1268759"/>
            <a:ext cx="8801472" cy="34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BO" sz="3200" b="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Objetivo</a:t>
            </a:r>
            <a:r>
              <a:rPr lang="en-US" altLang="es-BO" sz="3200" b="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General</a:t>
            </a:r>
          </a:p>
          <a:p>
            <a:pPr lvl="1" algn="just"/>
            <a:r>
              <a:rPr lang="es-BO" altLang="es-BO" sz="24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Determinar la influencia del CD interactivo gramatical en el aprendizaje de los signos de puntuación, en los estudiantes de octavo grado de la Unidad Educativa Luis Espinal Camps de Fe y Alegría.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6215082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Título"/>
          <p:cNvSpPr txBox="1">
            <a:spLocks/>
          </p:cNvSpPr>
          <p:nvPr/>
        </p:nvSpPr>
        <p:spPr>
          <a:xfrm>
            <a:off x="925046" y="3501008"/>
            <a:ext cx="7319361" cy="1872208"/>
          </a:xfrm>
          <a:prstGeom prst="rect">
            <a:avLst/>
          </a:prstGeom>
        </p:spPr>
        <p:txBody>
          <a:bodyPr vert="horz" anchor="b">
            <a:no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CAPITULO </a:t>
            </a: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VI: </a:t>
            </a:r>
            <a:endParaRPr lang="es-ES" sz="4800" b="1" i="1" cap="small" dirty="0" smtClean="0">
              <a:solidFill>
                <a:schemeClr val="tx2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CONCLUSIONES 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i="1" cap="small" dirty="0" smtClean="0">
                <a:solidFill>
                  <a:schemeClr val="tx2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RECOMENDACIONES</a:t>
            </a:r>
            <a:endParaRPr lang="es-ES" sz="4800" b="1" i="1" cap="small" dirty="0">
              <a:solidFill>
                <a:schemeClr val="tx2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3 Imagen" descr="C:\Documents and Settings\Piter\Mis documentos\Mis imágenes\imagenes para modulos\ilu_buscador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962" r="899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771409"/>
            <a:ext cx="2661088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2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sz="3600" dirty="0" err="1" smtClean="0"/>
              <a:t>Conclusiones</a:t>
            </a:r>
            <a:r>
              <a:rPr lang="en-US" altLang="es-BO" sz="3600" dirty="0" smtClean="0"/>
              <a:t> y </a:t>
            </a:r>
            <a:r>
              <a:rPr lang="en-US" altLang="es-BO" sz="3600" dirty="0" err="1" smtClean="0"/>
              <a:t>Recomendaciones</a:t>
            </a:r>
            <a:endParaRPr lang="en-US" altLang="es-BO" sz="3600" dirty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562600" y="3189238"/>
            <a:ext cx="2819400" cy="2308324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BO" sz="1600" dirty="0" smtClean="0"/>
              <a:t>Al </a:t>
            </a:r>
            <a:r>
              <a:rPr lang="es-BO" sz="1600" dirty="0"/>
              <a:t>aplicar el material interactivo se apreció un cambio conductual, lo que permitió a los estudiantes ser precavidos en el uso de los signos de puntuación</a:t>
            </a:r>
            <a:endParaRPr lang="es-BO" sz="1600" dirty="0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200400" y="2681406"/>
            <a:ext cx="2971800" cy="3323987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BO" sz="1400" dirty="0" smtClean="0"/>
              <a:t>El </a:t>
            </a:r>
            <a:r>
              <a:rPr lang="es-BO" sz="1400" dirty="0"/>
              <a:t>CD interactivo facilito una mejor comprensión y realimentación de los temas tratados por las actividades lúdicas e interactivas y la presentación de organizadores gráficos, videos, audio y texto con la finalidad de </a:t>
            </a:r>
            <a:r>
              <a:rPr lang="es-BO" sz="1400" dirty="0" smtClean="0"/>
              <a:t>lograr mejorar el proceso de enseñanza–aprendizaje.</a:t>
            </a:r>
            <a:endParaRPr lang="es-BO" sz="14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838200" y="2696796"/>
            <a:ext cx="2971800" cy="3293209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BO" sz="1600" dirty="0"/>
              <a:t>Los </a:t>
            </a:r>
            <a:r>
              <a:rPr lang="es-BO" sz="1600" dirty="0" err="1"/>
              <a:t>CDs</a:t>
            </a:r>
            <a:r>
              <a:rPr lang="es-BO" sz="1600" dirty="0"/>
              <a:t> interactivos gramaticales tienen influencia en el aprendizaje de los signos de puntuación en estudiantes de octavo grado de la Unidad Educativa Luis Espinal Camps de Fe y Alegría.</a:t>
            </a:r>
            <a:endParaRPr lang="es-BO" sz="1600" dirty="0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>
            <a:off x="10668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s-BO" sz="2000" b="1" dirty="0" err="1" smtClean="0"/>
              <a:t>Conclusión</a:t>
            </a:r>
            <a:r>
              <a:rPr lang="en-US" altLang="es-BO" sz="2000" b="1" dirty="0" smtClean="0"/>
              <a:t> 1</a:t>
            </a:r>
            <a:endParaRPr lang="en-US" altLang="es-BO" sz="2000" b="1" dirty="0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3386138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s-BO" sz="2000" b="1" dirty="0" err="1" smtClean="0"/>
              <a:t>Conclusión</a:t>
            </a:r>
            <a:r>
              <a:rPr lang="en-US" altLang="es-BO" sz="2000" b="1" dirty="0" smtClean="0"/>
              <a:t> 2</a:t>
            </a:r>
            <a:endParaRPr lang="en-US" altLang="es-BO" sz="2000" b="1" dirty="0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>
            <a:off x="57150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s-BO" sz="2000" b="1" dirty="0" err="1" smtClean="0"/>
              <a:t>Conclusión</a:t>
            </a:r>
            <a:r>
              <a:rPr lang="en-US" altLang="es-BO" sz="2000" b="1" dirty="0" smtClean="0"/>
              <a:t> 3</a:t>
            </a:r>
            <a:endParaRPr lang="en-US" altLang="es-BO" sz="2000" b="1" dirty="0"/>
          </a:p>
        </p:txBody>
      </p:sp>
      <p:pic>
        <p:nvPicPr>
          <p:cNvPr id="11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sz="3600" dirty="0" err="1" smtClean="0"/>
              <a:t>Conclusiones</a:t>
            </a:r>
            <a:r>
              <a:rPr lang="en-US" altLang="es-BO" sz="3600" dirty="0" smtClean="0"/>
              <a:t> y </a:t>
            </a:r>
            <a:r>
              <a:rPr lang="en-US" altLang="es-BO" sz="3600" dirty="0" err="1" smtClean="0"/>
              <a:t>Recomendaciones</a:t>
            </a:r>
            <a:endParaRPr lang="en-US" altLang="es-BO" sz="3600" dirty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785048" y="2912239"/>
            <a:ext cx="2819400" cy="2862322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CO" sz="1600" dirty="0"/>
              <a:t>Socializar este software de tipo tutorial en las Escuelas Superiores y instituciones de para cualificar la formación de futuros docentes e incluso llegar a otras instituciones</a:t>
            </a:r>
            <a:endParaRPr lang="es-BO" sz="1600" dirty="0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200400" y="2773739"/>
            <a:ext cx="2971800" cy="3139321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BO" dirty="0" smtClean="0"/>
              <a:t>Concientizar </a:t>
            </a:r>
            <a:r>
              <a:rPr lang="es-BO" dirty="0"/>
              <a:t>a la Comunidad Educativa que en la actualidad la aplicación de tutoriales interactivos deberían formar parte del convivir pedagógico diario</a:t>
            </a:r>
            <a:endParaRPr lang="es-BO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736104" y="2819906"/>
            <a:ext cx="2971800" cy="3046988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es-BO" sz="1600" dirty="0" smtClean="0"/>
              <a:t>Las </a:t>
            </a:r>
            <a:r>
              <a:rPr lang="es-BO" sz="1600" dirty="0"/>
              <a:t>autoridades de la Unidad Educativa e Instituciones deben fomentar e implementar capacitaciones en cuanto a la utilización de los signos de puntuación aplicando las TICS</a:t>
            </a:r>
            <a:endParaRPr lang="es-BO" sz="1600" dirty="0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>
            <a:off x="10668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s-BO" sz="2000" b="1" dirty="0" smtClean="0"/>
              <a:t>1</a:t>
            </a:r>
            <a:endParaRPr lang="en-US" altLang="es-BO" sz="2000" b="1" dirty="0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3386138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s-BO" sz="2000" b="1" dirty="0" smtClean="0"/>
              <a:t>2</a:t>
            </a:r>
            <a:endParaRPr lang="en-US" altLang="es-BO" sz="2000" b="1" dirty="0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>
            <a:off x="57150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s-BO" sz="2000" b="1" dirty="0" smtClean="0"/>
              <a:t>3</a:t>
            </a:r>
            <a:endParaRPr lang="en-US" altLang="es-BO" sz="2000" b="1" dirty="0"/>
          </a:p>
        </p:txBody>
      </p:sp>
      <p:pic>
        <p:nvPicPr>
          <p:cNvPr id="11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s-BO" sz="2000" dirty="0" smtClean="0"/>
              <a:t>Software </a:t>
            </a:r>
            <a:r>
              <a:rPr lang="es-BO" altLang="es-BO" sz="2000" dirty="0"/>
              <a:t>utilizado para la elaboración de los Tutoriales   Interactivos</a:t>
            </a:r>
            <a:endParaRPr lang="en-US" altLang="es-BO" sz="2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1227"/>
              </p:ext>
            </p:extLst>
          </p:nvPr>
        </p:nvGraphicFramePr>
        <p:xfrm>
          <a:off x="2595610" y="1315857"/>
          <a:ext cx="3876580" cy="5064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73"/>
                <a:gridCol w="1749928"/>
                <a:gridCol w="1725579"/>
              </a:tblGrid>
              <a:tr h="276111"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900">
                          <a:effectLst/>
                        </a:rPr>
                        <a:t>NRO.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900">
                          <a:effectLst/>
                        </a:rPr>
                        <a:t>SOFTWARE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es-ES_tradnl" sz="900">
                          <a:effectLst/>
                        </a:rPr>
                        <a:t>CARACTERÍSTICAS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 anchor="ctr"/>
                </a:tc>
              </a:tr>
              <a:tr h="279327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1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Windows XP/VISTA/ 7/8/10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Sistema Operativo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926189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2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Adobe Captívate 7.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Es el software fundamental para la elaboración de los tutoriales, ya que nos ayuda a capturar todo lo que acontece en el monitor del computador, para luego ser editado pedagógica y didácticamente.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38592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3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Loquendo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emulación de textos en formato mp3.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96938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4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Auto Play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sistematización de los tutoriales en un material ejecutable, para PC.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38592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5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ShotingGlanda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 dirty="0">
                          <a:solidFill>
                            <a:schemeClr val="bg1"/>
                          </a:solidFill>
                          <a:effectLst/>
                        </a:rPr>
                        <a:t>Permite la elaboración de animaciones flash.</a:t>
                      </a:r>
                      <a:endParaRPr lang="es-BO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38592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6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Microsoft Word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Ayuda en el procesamiento de textos.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96938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7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Microsoft Power Point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elaboración de presentaciones temáticas de cada unidad desarrollada.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96938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8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Adobe Audition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masterización de relatos producidos en formato mp3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96938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9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 gridSpan="2"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Sound Forge 10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edición de sonidos o música de fondo utilizado en cada tutorial.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529251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10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Adobe After Efect CC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Permite la elaboración de animaciones tridimensionales para la presentación de cada tutorial.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  <a:tr h="338592"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effectLst/>
                        </a:rPr>
                        <a:t>11</a:t>
                      </a:r>
                      <a:endParaRPr lang="es-BO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/>
                      <a:r>
                        <a:rPr lang="es-ES_tradnl" sz="900">
                          <a:solidFill>
                            <a:schemeClr val="bg1"/>
                          </a:solidFill>
                          <a:effectLst/>
                        </a:rPr>
                        <a:t>Corel Video Studio Pro X7</a:t>
                      </a:r>
                      <a:endParaRPr lang="es-BO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  <a:tc>
                  <a:txBody>
                    <a:bodyPr/>
                    <a:lstStyle/>
                    <a:p>
                      <a:pPr marL="36195" algn="just"/>
                      <a:r>
                        <a:rPr lang="es-ES_tradnl" sz="900" dirty="0">
                          <a:solidFill>
                            <a:schemeClr val="bg1"/>
                          </a:solidFill>
                          <a:effectLst/>
                        </a:rPr>
                        <a:t>Permite la elaboración de videos educativos.</a:t>
                      </a:r>
                      <a:endParaRPr lang="es-BO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17" marR="49617" marT="0" marB="0"/>
                </a:tc>
              </a:tr>
            </a:tbl>
          </a:graphicData>
        </a:graphic>
      </p:graphicFrame>
      <p:pic>
        <p:nvPicPr>
          <p:cNvPr id="24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79188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667000" y="4572000"/>
            <a:ext cx="6078538" cy="482600"/>
          </a:xfrm>
        </p:spPr>
        <p:txBody>
          <a:bodyPr/>
          <a:lstStyle/>
          <a:p>
            <a:r>
              <a:rPr lang="en-US" altLang="es-BO" dirty="0" err="1" smtClean="0"/>
              <a:t>Por</a:t>
            </a:r>
            <a:r>
              <a:rPr lang="en-US" altLang="es-BO" dirty="0" smtClean="0"/>
              <a:t> </a:t>
            </a:r>
            <a:r>
              <a:rPr lang="en-US" altLang="es-BO" dirty="0" err="1" smtClean="0"/>
              <a:t>su</a:t>
            </a:r>
            <a:r>
              <a:rPr lang="en-US" altLang="es-BO" dirty="0" smtClean="0"/>
              <a:t> </a:t>
            </a:r>
            <a:r>
              <a:rPr lang="en-US" altLang="es-BO" dirty="0" err="1" smtClean="0"/>
              <a:t>atención</a:t>
            </a:r>
            <a:endParaRPr lang="en-US" altLang="es-BO" dirty="0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5908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BO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tint val="8549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 </a:t>
            </a:r>
            <a:endParaRPr lang="es-BO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8549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http://www.vegaotero.es/images/consulta/interroga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246" y="4038971"/>
            <a:ext cx="2511160" cy="281865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600" y="10684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153400" cy="457200"/>
          </a:xfrm>
        </p:spPr>
        <p:txBody>
          <a:bodyPr/>
          <a:lstStyle/>
          <a:p>
            <a:r>
              <a:rPr lang="en-US" altLang="es-BO" dirty="0" err="1">
                <a:latin typeface="Cambria" panose="02040503050406030204" pitchFamily="18" charset="0"/>
              </a:rPr>
              <a:t>Objetivos</a:t>
            </a:r>
            <a:r>
              <a:rPr lang="en-US" altLang="es-BO" dirty="0">
                <a:latin typeface="Cambria" panose="02040503050406030204" pitchFamily="18" charset="0"/>
              </a:rPr>
              <a:t> </a:t>
            </a:r>
            <a:r>
              <a:rPr lang="en-US" altLang="es-BO" dirty="0" err="1" smtClean="0">
                <a:latin typeface="Cambria" panose="02040503050406030204" pitchFamily="18" charset="0"/>
              </a:rPr>
              <a:t>Específicos</a:t>
            </a:r>
            <a:endParaRPr lang="en-US" altLang="es-BO" dirty="0">
              <a:latin typeface="Cambria" panose="020405030504060302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221080"/>
            <a:ext cx="2664296" cy="266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black">
          <a:xfrm>
            <a:off x="235024" y="1268759"/>
            <a:ext cx="8801472" cy="34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algn="just"/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•	Establecer las características del Cd interactivo 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gramatical</a:t>
            </a:r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, como 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medio </a:t>
            </a:r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didáctico de aprendizaje para la enseñanza de los signos de 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puntuación</a:t>
            </a:r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, con los estudiantes. </a:t>
            </a:r>
            <a:endParaRPr lang="es-BO" altLang="es-BO" sz="2000" b="0" i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lvl="1" algn="just"/>
            <a:endParaRPr lang="es-BO" altLang="es-BO" sz="2000" b="0" i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lvl="1" algn="just"/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•	Explicar las distintas reglas de los signos de puntuación, de 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manera didáctica</a:t>
            </a:r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, a partir del Cd interactivo gramatical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pPr lvl="1" algn="just"/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</a:t>
            </a:r>
            <a:endParaRPr lang="es-BO" altLang="es-BO" sz="2000" b="0" i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lvl="1" algn="just"/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•	Evaluar el aprendizaje de los signos de puntuación, antes y después </a:t>
            </a:r>
            <a:r>
              <a:rPr lang="es-BO" altLang="es-BO" sz="2000" b="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de la </a:t>
            </a:r>
            <a:r>
              <a:rPr lang="es-BO" altLang="es-BO" sz="2000" b="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implementación del Cd interactivo Gramatical.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6215082"/>
            <a:ext cx="1143008" cy="63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2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3" y="19472"/>
            <a:ext cx="8153400" cy="457200"/>
          </a:xfrm>
        </p:spPr>
        <p:txBody>
          <a:bodyPr/>
          <a:lstStyle/>
          <a:p>
            <a:r>
              <a:rPr lang="es-BO" sz="3200" dirty="0" smtClean="0"/>
              <a:t>Hipótesis</a:t>
            </a:r>
            <a:endParaRPr lang="es-BO" sz="3200" dirty="0"/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77540"/>
              </p:ext>
            </p:extLst>
          </p:nvPr>
        </p:nvGraphicFramePr>
        <p:xfrm>
          <a:off x="107504" y="404664"/>
          <a:ext cx="8928992" cy="6048877"/>
        </p:xfrm>
        <a:graphic>
          <a:graphicData uri="http://schemas.openxmlformats.org/drawingml/2006/table">
            <a:tbl>
              <a:tblPr/>
              <a:tblGrid>
                <a:gridCol w="1335178"/>
                <a:gridCol w="1668970"/>
                <a:gridCol w="2002764"/>
                <a:gridCol w="2002764"/>
                <a:gridCol w="1919316"/>
              </a:tblGrid>
              <a:tr h="49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HIPÓTESIS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VARIABLE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DIMENSIONES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INDICADORES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ESCALA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97992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s-BO" sz="1200" dirty="0" err="1" smtClean="0">
                          <a:latin typeface="+mn-lt"/>
                          <a:ea typeface="Calibri"/>
                          <a:cs typeface="Times New Roman"/>
                        </a:rPr>
                        <a:t>CDs</a:t>
                      </a:r>
                      <a:r>
                        <a:rPr lang="es-BO" sz="1200" dirty="0" smtClean="0">
                          <a:latin typeface="+mn-lt"/>
                          <a:ea typeface="Calibri"/>
                          <a:cs typeface="Times New Roman"/>
                        </a:rPr>
                        <a:t> interactivos gramaticales tienen influencia en el aprendizaje de los signos de puntuación en estudiantes de octavo grado de la Unidad Educativa Luis Espinal Camps de Fe y Alegría.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s-ES" sz="1200" dirty="0" err="1" smtClean="0">
                          <a:latin typeface="+mn-lt"/>
                          <a:ea typeface="Calibri"/>
                          <a:cs typeface="Times New Roman"/>
                        </a:rPr>
                        <a:t>CDs</a:t>
                      </a: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 interactivos gramaticales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+mn-lt"/>
                          <a:ea typeface="Calibri"/>
                          <a:cs typeface="Times New Roman"/>
                        </a:rPr>
                        <a:t>Medio didáctico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s-BO" sz="1100" dirty="0" smtClean="0">
                          <a:latin typeface="+mn-lt"/>
                          <a:ea typeface="Times New Roman"/>
                        </a:rPr>
                        <a:t>Desarrolla su creatividad a través de una comunicación bidireccional. 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+mn-lt"/>
                          <a:ea typeface="Calibri"/>
                          <a:cs typeface="Times New Roman"/>
                        </a:rPr>
                        <a:t>Medio de enseñanza.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s-BO" sz="1200" dirty="0" smtClean="0">
                          <a:latin typeface="+mn-lt"/>
                          <a:ea typeface="Times New Roman"/>
                        </a:rPr>
                        <a:t>Aplica los recursos del contexto apoyando a la producción del CD interactivo gramatical.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+mn-lt"/>
                          <a:ea typeface="Calibri"/>
                          <a:cs typeface="Times New Roman"/>
                        </a:rPr>
                        <a:t>Fortalece los Conocimientos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s-BO" sz="1100" dirty="0" smtClean="0">
                          <a:latin typeface="+mn-lt"/>
                          <a:ea typeface="Calibri"/>
                          <a:cs typeface="Times New Roman"/>
                        </a:rPr>
                        <a:t>Profundiza los conocimientos a través de la interacción en base a distintas evaluaciones que el final proporciona una valoración del conocimiento asimilado.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Calibri"/>
                          <a:cs typeface="Times New Roman"/>
                        </a:rPr>
                        <a:t>Aprendizaje de los signos de puntuación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Coherencia gramatical.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Times New Roman"/>
                        </a:rPr>
                        <a:t>Distingue las reglas de los signos de puntuación y su empleo.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Calibri"/>
                          <a:cs typeface="Times New Roman"/>
                        </a:rPr>
                        <a:t>Adquisición de las reglas de los signos de puntuación.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Times New Roman"/>
                        </a:rPr>
                        <a:t>Establece las reglas de los signos de puntuación en distintas evaluaciones.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5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Calibri"/>
                          <a:cs typeface="Times New Roman"/>
                        </a:rPr>
                        <a:t>Dominio de los signos de puntuación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BO" sz="1200" dirty="0" smtClean="0">
                          <a:latin typeface="+mn-lt"/>
                          <a:ea typeface="Times New Roman"/>
                        </a:rPr>
                        <a:t>Explica el uso correcto de cada signo de puntuación en diversos textos.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5786" marR="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-Satisfactorio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-Parcialmente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"/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Times New Roman"/>
                        </a:rPr>
                        <a:t>-Necesita apoyo</a:t>
                      </a:r>
                    </a:p>
                  </a:txBody>
                  <a:tcPr marL="5786" marR="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tgp_cube_dark">
  <a:themeElements>
    <a:clrScheme name="217tgp_cube_dark 1">
      <a:dk1>
        <a:srgbClr val="B2B2B2"/>
      </a:dk1>
      <a:lt1>
        <a:srgbClr val="FFFFFF"/>
      </a:lt1>
      <a:dk2>
        <a:srgbClr val="0F3C7D"/>
      </a:dk2>
      <a:lt2>
        <a:srgbClr val="EAE2AA"/>
      </a:lt2>
      <a:accent1>
        <a:srgbClr val="45B7A1"/>
      </a:accent1>
      <a:accent2>
        <a:srgbClr val="2F7ADF"/>
      </a:accent2>
      <a:accent3>
        <a:srgbClr val="AAAFBF"/>
      </a:accent3>
      <a:accent4>
        <a:srgbClr val="DADADA"/>
      </a:accent4>
      <a:accent5>
        <a:srgbClr val="B0D8CD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7tgp_cube_dark 1">
        <a:dk1>
          <a:srgbClr val="B2B2B2"/>
        </a:dk1>
        <a:lt1>
          <a:srgbClr val="FFFFFF"/>
        </a:lt1>
        <a:dk2>
          <a:srgbClr val="0F3C7D"/>
        </a:dk2>
        <a:lt2>
          <a:srgbClr val="EAE2AA"/>
        </a:lt2>
        <a:accent1>
          <a:srgbClr val="45B7A1"/>
        </a:accent1>
        <a:accent2>
          <a:srgbClr val="2F7ADF"/>
        </a:accent2>
        <a:accent3>
          <a:srgbClr val="AAAFBF"/>
        </a:accent3>
        <a:accent4>
          <a:srgbClr val="DADADA"/>
        </a:accent4>
        <a:accent5>
          <a:srgbClr val="B0D8CD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ECEEA2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05E5C"/>
        </a:dk2>
        <a:lt2>
          <a:srgbClr val="FFF5AB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cdb2004222d</Template>
  <TotalTime>604</TotalTime>
  <Words>5280</Words>
  <Application>Microsoft Office PowerPoint</Application>
  <PresentationFormat>Presentación en pantalla (4:3)</PresentationFormat>
  <Paragraphs>1333</Paragraphs>
  <Slides>74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74</vt:i4>
      </vt:variant>
    </vt:vector>
  </HeadingPairs>
  <TitlesOfParts>
    <vt:vector size="87" baseType="lpstr">
      <vt:lpstr>Arial</vt:lpstr>
      <vt:lpstr>Book Antiqua</vt:lpstr>
      <vt:lpstr>Calibri</vt:lpstr>
      <vt:lpstr>Cambria</vt:lpstr>
      <vt:lpstr>Candara</vt:lpstr>
      <vt:lpstr>Georgia</vt:lpstr>
      <vt:lpstr>Times New Roman</vt:lpstr>
      <vt:lpstr>Verdana</vt:lpstr>
      <vt:lpstr>Wingdings</vt:lpstr>
      <vt:lpstr>Wingdings 3</vt:lpstr>
      <vt:lpstr>217tgp_cube_dark</vt:lpstr>
      <vt:lpstr>Ecuación</vt:lpstr>
      <vt:lpstr>Microsoft Editor de ecuaciones 3.0</vt:lpstr>
      <vt:lpstr>Presentación de PowerPoint</vt:lpstr>
      <vt:lpstr>Presentación de PowerPoint</vt:lpstr>
      <vt:lpstr>Planteamiento del Problema</vt:lpstr>
      <vt:lpstr>Planteamiento del Problema</vt:lpstr>
      <vt:lpstr>Formulación del Problema</vt:lpstr>
      <vt:lpstr> Justificación</vt:lpstr>
      <vt:lpstr>Objetivos de Investigación</vt:lpstr>
      <vt:lpstr>Objetivos Específicos</vt:lpstr>
      <vt:lpstr>Hipótesis</vt:lpstr>
      <vt:lpstr>Presentación de PowerPoint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Presentación de PowerPoint</vt:lpstr>
      <vt:lpstr>Tipo de Investigación </vt:lpstr>
      <vt:lpstr>Diseño de Investigación</vt:lpstr>
      <vt:lpstr>Población y Universo</vt:lpstr>
      <vt:lpstr>Tipo de Muestra</vt:lpstr>
      <vt:lpstr>Tamaño de la muestra</vt:lpstr>
      <vt:lpstr>Técnicas e instrumentos</vt:lpstr>
      <vt:lpstr>Presentación de PowerPoint</vt:lpstr>
      <vt:lpstr>Propuesta Pedagogica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 de la Hipótesis</vt:lpstr>
      <vt:lpstr>Prueba de la Hipótesis</vt:lpstr>
      <vt:lpstr>Prueba de la Hipotesis</vt:lpstr>
      <vt:lpstr>Presentación de PowerPoint</vt:lpstr>
      <vt:lpstr>Conclusiones y Recomendaciones</vt:lpstr>
      <vt:lpstr>Conclusiones y Recomendaciones</vt:lpstr>
      <vt:lpstr>Software utilizado para la elaboración de los Tutoriales   Interactivos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Condori</dc:creator>
  <cp:lastModifiedBy>Condori</cp:lastModifiedBy>
  <cp:revision>76</cp:revision>
  <dcterms:created xsi:type="dcterms:W3CDTF">2016-03-16T14:33:36Z</dcterms:created>
  <dcterms:modified xsi:type="dcterms:W3CDTF">2016-08-02T22:18:06Z</dcterms:modified>
</cp:coreProperties>
</file>